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57" r:id="rId2"/>
    <p:sldId id="284" r:id="rId3"/>
    <p:sldId id="277" r:id="rId4"/>
    <p:sldId id="266" r:id="rId5"/>
    <p:sldId id="268" r:id="rId6"/>
    <p:sldId id="264" r:id="rId7"/>
    <p:sldId id="263" r:id="rId8"/>
    <p:sldId id="278" r:id="rId9"/>
    <p:sldId id="273" r:id="rId10"/>
    <p:sldId id="274" r:id="rId11"/>
    <p:sldId id="281" r:id="rId12"/>
    <p:sldId id="292" r:id="rId13"/>
    <p:sldId id="291" r:id="rId14"/>
    <p:sldId id="276" r:id="rId15"/>
    <p:sldId id="293" r:id="rId16"/>
    <p:sldId id="300" r:id="rId17"/>
    <p:sldId id="283" r:id="rId18"/>
    <p:sldId id="298" r:id="rId19"/>
    <p:sldId id="279" r:id="rId20"/>
    <p:sldId id="297" r:id="rId21"/>
    <p:sldId id="289" r:id="rId22"/>
    <p:sldId id="288" r:id="rId23"/>
    <p:sldId id="280" r:id="rId24"/>
    <p:sldId id="286" r:id="rId25"/>
    <p:sldId id="275" r:id="rId26"/>
    <p:sldId id="299" r:id="rId27"/>
    <p:sldId id="301" r:id="rId28"/>
    <p:sldId id="303" r:id="rId29"/>
    <p:sldId id="304" r:id="rId30"/>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0886" autoAdjust="0"/>
  </p:normalViewPr>
  <p:slideViewPr>
    <p:cSldViewPr snapToGrid="0">
      <p:cViewPr varScale="1">
        <p:scale>
          <a:sx n="75" d="100"/>
          <a:sy n="75" d="100"/>
        </p:scale>
        <p:origin x="902" y="53"/>
      </p:cViewPr>
      <p:guideLst/>
    </p:cSldViewPr>
  </p:slideViewPr>
  <p:notesTextViewPr>
    <p:cViewPr>
      <p:scale>
        <a:sx n="1" d="1"/>
        <a:sy n="1" d="1"/>
      </p:scale>
      <p:origin x="0" y="0"/>
    </p:cViewPr>
  </p:notesTextViewPr>
  <p:sorterViewPr>
    <p:cViewPr>
      <p:scale>
        <a:sx n="100" d="100"/>
        <a:sy n="100" d="100"/>
      </p:scale>
      <p:origin x="0" y="-4632"/>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7DC0859-D293-4F7A-AE26-76EE8529E5AA}" type="datetimeFigureOut">
              <a:rPr lang="fr-FR" smtClean="0"/>
              <a:t>21/06/2022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7C7632-254E-4D86-891E-3A4A241F30D6}" type="slidenum">
              <a:rPr lang="fr-FR" smtClean="0"/>
              <a:t>‹N°›</a:t>
            </a:fld>
            <a:endParaRPr lang="fr-FR"/>
          </a:p>
        </p:txBody>
      </p:sp>
    </p:spTree>
    <p:extLst>
      <p:ext uri="{BB962C8B-B14F-4D97-AF65-F5344CB8AC3E}">
        <p14:creationId xmlns:p14="http://schemas.microsoft.com/office/powerpoint/2010/main" val="497969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Presentation</a:t>
            </a:r>
            <a:r>
              <a:rPr lang="fr-FR" dirty="0"/>
              <a:t> of the </a:t>
            </a:r>
            <a:r>
              <a:rPr lang="fr-FR" dirty="0" err="1"/>
              <a:t>subject</a:t>
            </a:r>
            <a:r>
              <a:rPr lang="fr-FR" dirty="0"/>
              <a:t>.</a:t>
            </a:r>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1</a:t>
            </a:fld>
            <a:endParaRPr lang="en-GB"/>
          </a:p>
        </p:txBody>
      </p:sp>
    </p:spTree>
    <p:extLst>
      <p:ext uri="{BB962C8B-B14F-4D97-AF65-F5344CB8AC3E}">
        <p14:creationId xmlns:p14="http://schemas.microsoft.com/office/powerpoint/2010/main" val="16269077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10</a:t>
            </a:fld>
            <a:endParaRPr lang="en-GB"/>
          </a:p>
        </p:txBody>
      </p:sp>
    </p:spTree>
    <p:extLst>
      <p:ext uri="{BB962C8B-B14F-4D97-AF65-F5344CB8AC3E}">
        <p14:creationId xmlns:p14="http://schemas.microsoft.com/office/powerpoint/2010/main" val="3785799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On se laisse pas </a:t>
            </a:r>
            <a:r>
              <a:rPr lang="en-GB" dirty="0" err="1"/>
              <a:t>abattre</a:t>
            </a:r>
            <a:r>
              <a:rPr lang="en-GB" dirty="0"/>
              <a:t>, on </a:t>
            </a:r>
            <a:r>
              <a:rPr lang="en-GB" dirty="0" err="1"/>
              <a:t>regarde</a:t>
            </a:r>
            <a:r>
              <a:rPr lang="en-GB" dirty="0"/>
              <a:t> plus </a:t>
            </a:r>
            <a:r>
              <a:rPr lang="en-GB" dirty="0" err="1"/>
              <a:t>en</a:t>
            </a:r>
            <a:r>
              <a:rPr lang="en-GB" dirty="0"/>
              <a:t> details </a:t>
            </a:r>
            <a:r>
              <a:rPr lang="en-GB" dirty="0" err="1"/>
              <a:t>en</a:t>
            </a:r>
            <a:r>
              <a:rPr lang="en-GB" dirty="0"/>
              <a:t> sous population</a:t>
            </a:r>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11</a:t>
            </a:fld>
            <a:endParaRPr lang="en-GB"/>
          </a:p>
        </p:txBody>
      </p:sp>
    </p:spTree>
    <p:extLst>
      <p:ext uri="{BB962C8B-B14F-4D97-AF65-F5344CB8AC3E}">
        <p14:creationId xmlns:p14="http://schemas.microsoft.com/office/powerpoint/2010/main" val="32014968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12</a:t>
            </a:fld>
            <a:endParaRPr lang="en-GB"/>
          </a:p>
        </p:txBody>
      </p:sp>
    </p:spTree>
    <p:extLst>
      <p:ext uri="{BB962C8B-B14F-4D97-AF65-F5344CB8AC3E}">
        <p14:creationId xmlns:p14="http://schemas.microsoft.com/office/powerpoint/2010/main" val="13165747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13</a:t>
            </a:fld>
            <a:endParaRPr lang="en-GB"/>
          </a:p>
        </p:txBody>
      </p:sp>
    </p:spTree>
    <p:extLst>
      <p:ext uri="{BB962C8B-B14F-4D97-AF65-F5344CB8AC3E}">
        <p14:creationId xmlns:p14="http://schemas.microsoft.com/office/powerpoint/2010/main" val="3241065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On </a:t>
            </a:r>
            <a:r>
              <a:rPr lang="en-GB" dirty="0" err="1"/>
              <a:t>s’attend</a:t>
            </a:r>
            <a:r>
              <a:rPr lang="en-GB" dirty="0"/>
              <a:t> à des </a:t>
            </a:r>
            <a:r>
              <a:rPr lang="en-GB" dirty="0" err="1"/>
              <a:t>résultats</a:t>
            </a:r>
            <a:r>
              <a:rPr lang="en-GB" dirty="0"/>
              <a:t> </a:t>
            </a:r>
            <a:r>
              <a:rPr lang="en-GB" dirty="0" err="1"/>
              <a:t>positifs</a:t>
            </a:r>
            <a:r>
              <a:rPr lang="en-GB" dirty="0"/>
              <a:t> </a:t>
            </a:r>
            <a:r>
              <a:rPr lang="en-GB" dirty="0" err="1"/>
              <a:t>lors</a:t>
            </a:r>
            <a:r>
              <a:rPr lang="en-GB" dirty="0"/>
              <a:t> du </a:t>
            </a:r>
            <a:r>
              <a:rPr lang="en-GB" dirty="0" err="1"/>
              <a:t>calcul</a:t>
            </a:r>
            <a:r>
              <a:rPr lang="en-GB" dirty="0"/>
              <a:t> de la </a:t>
            </a:r>
            <a:r>
              <a:rPr lang="en-GB" dirty="0" err="1"/>
              <a:t>différence</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accent1">
                    <a:lumMod val="50000"/>
                  </a:schemeClr>
                </a:solidFill>
                <a:latin typeface="Bahnschrift Light" panose="020B0502040204020203" pitchFamily="34" charset="0"/>
              </a:rPr>
              <a:t>Certains participants ont noté la vivacité de l’image rémanente et non de leur imagerie mentale.</a:t>
            </a:r>
          </a:p>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14</a:t>
            </a:fld>
            <a:endParaRPr lang="en-GB"/>
          </a:p>
        </p:txBody>
      </p:sp>
    </p:spTree>
    <p:extLst>
      <p:ext uri="{BB962C8B-B14F-4D97-AF65-F5344CB8AC3E}">
        <p14:creationId xmlns:p14="http://schemas.microsoft.com/office/powerpoint/2010/main" val="1680323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15</a:t>
            </a:fld>
            <a:endParaRPr lang="en-GB"/>
          </a:p>
        </p:txBody>
      </p:sp>
    </p:spTree>
    <p:extLst>
      <p:ext uri="{BB962C8B-B14F-4D97-AF65-F5344CB8AC3E}">
        <p14:creationId xmlns:p14="http://schemas.microsoft.com/office/powerpoint/2010/main" val="614101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16</a:t>
            </a:fld>
            <a:endParaRPr lang="en-GB"/>
          </a:p>
        </p:txBody>
      </p:sp>
    </p:spTree>
    <p:extLst>
      <p:ext uri="{BB962C8B-B14F-4D97-AF65-F5344CB8AC3E}">
        <p14:creationId xmlns:p14="http://schemas.microsoft.com/office/powerpoint/2010/main" val="22304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a:solidFill>
                  <a:schemeClr val="accent1">
                    <a:lumMod val="50000"/>
                  </a:schemeClr>
                </a:solidFill>
                <a:latin typeface="Bahnschrift Light" panose="020B0502040204020203" pitchFamily="34" charset="0"/>
              </a:rPr>
              <a:t>Même luminance moyenne mais réaction pupillaire différente</a:t>
            </a:r>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17</a:t>
            </a:fld>
            <a:endParaRPr lang="en-GB"/>
          </a:p>
        </p:txBody>
      </p:sp>
    </p:spTree>
    <p:extLst>
      <p:ext uri="{BB962C8B-B14F-4D97-AF65-F5344CB8AC3E}">
        <p14:creationId xmlns:p14="http://schemas.microsoft.com/office/powerpoint/2010/main" val="9084588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18</a:t>
            </a:fld>
            <a:endParaRPr lang="en-GB"/>
          </a:p>
        </p:txBody>
      </p:sp>
    </p:spTree>
    <p:extLst>
      <p:ext uri="{BB962C8B-B14F-4D97-AF65-F5344CB8AC3E}">
        <p14:creationId xmlns:p14="http://schemas.microsoft.com/office/powerpoint/2010/main" val="19188519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b="1" dirty="0">
                <a:solidFill>
                  <a:schemeClr val="accent1">
                    <a:lumMod val="50000"/>
                  </a:schemeClr>
                </a:solidFill>
                <a:latin typeface="Bahnschrift Light" panose="020B0502040204020203" pitchFamily="34" charset="0"/>
              </a:rPr>
              <a:t>Kay et al. : </a:t>
            </a:r>
            <a:r>
              <a:rPr lang="en-GB" sz="1200" b="1" dirty="0">
                <a:solidFill>
                  <a:schemeClr val="accent1">
                    <a:lumMod val="50000"/>
                  </a:schemeClr>
                </a:solidFill>
                <a:latin typeface="Bahnschrift Light" panose="020B0502040204020203" pitchFamily="34" charset="0"/>
              </a:rPr>
              <a:t>Pas de correlation entre VVIQ et </a:t>
            </a:r>
            <a:r>
              <a:rPr lang="en-GB" sz="1200" b="1" dirty="0" err="1">
                <a:solidFill>
                  <a:schemeClr val="accent1">
                    <a:lumMod val="50000"/>
                  </a:schemeClr>
                </a:solidFill>
                <a:latin typeface="Bahnschrift Light" panose="020B0502040204020203" pitchFamily="34" charset="0"/>
              </a:rPr>
              <a:t>leur</a:t>
            </a:r>
            <a:r>
              <a:rPr lang="en-GB" sz="1200" b="1" dirty="0">
                <a:solidFill>
                  <a:schemeClr val="accent1">
                    <a:lumMod val="50000"/>
                  </a:schemeClr>
                </a:solidFill>
                <a:latin typeface="Bahnschrift Light" panose="020B0502040204020203" pitchFamily="34" charset="0"/>
              </a:rPr>
              <a:t> </a:t>
            </a:r>
            <a:r>
              <a:rPr lang="en-GB" sz="1200" b="1" dirty="0" err="1">
                <a:solidFill>
                  <a:schemeClr val="accent1">
                    <a:lumMod val="50000"/>
                  </a:schemeClr>
                </a:solidFill>
                <a:latin typeface="Bahnschrift Light" panose="020B0502040204020203" pitchFamily="34" charset="0"/>
              </a:rPr>
              <a:t>expérience</a:t>
            </a:r>
            <a:endParaRPr lang="fr-FR" sz="1200" b="1" dirty="0">
              <a:solidFill>
                <a:schemeClr val="accent1">
                  <a:lumMod val="50000"/>
                </a:schemeClr>
              </a:solidFill>
              <a:latin typeface="Bahnschrift Light" panose="020B0502040204020203" pitchFamily="34" charset="0"/>
            </a:endParaRPr>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19</a:t>
            </a:fld>
            <a:endParaRPr lang="en-GB"/>
          </a:p>
        </p:txBody>
      </p:sp>
    </p:spTree>
    <p:extLst>
      <p:ext uri="{BB962C8B-B14F-4D97-AF65-F5344CB8AC3E}">
        <p14:creationId xmlns:p14="http://schemas.microsoft.com/office/powerpoint/2010/main" val="122101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Breakfast table , Galton 1880	</a:t>
            </a:r>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2</a:t>
            </a:fld>
            <a:endParaRPr lang="en-GB"/>
          </a:p>
        </p:txBody>
      </p:sp>
    </p:spTree>
    <p:extLst>
      <p:ext uri="{BB962C8B-B14F-4D97-AF65-F5344CB8AC3E}">
        <p14:creationId xmlns:p14="http://schemas.microsoft.com/office/powerpoint/2010/main" val="219112742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20</a:t>
            </a:fld>
            <a:endParaRPr lang="en-GB"/>
          </a:p>
        </p:txBody>
      </p:sp>
    </p:spTree>
    <p:extLst>
      <p:ext uri="{BB962C8B-B14F-4D97-AF65-F5344CB8AC3E}">
        <p14:creationId xmlns:p14="http://schemas.microsoft.com/office/powerpoint/2010/main" val="3502577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olidFill>
                  <a:schemeClr val="accent1">
                    <a:lumMod val="50000"/>
                  </a:schemeClr>
                </a:solidFill>
                <a:latin typeface="Bahnschrift Light" panose="020B0502040204020203" pitchFamily="34" charset="0"/>
              </a:rPr>
              <a:t>Kay l’avait avec la condition 4 triangles et l’interprète avec + forte charge cognitive.</a:t>
            </a:r>
          </a:p>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21</a:t>
            </a:fld>
            <a:endParaRPr lang="en-GB"/>
          </a:p>
        </p:txBody>
      </p:sp>
    </p:spTree>
    <p:extLst>
      <p:ext uri="{BB962C8B-B14F-4D97-AF65-F5344CB8AC3E}">
        <p14:creationId xmlns:p14="http://schemas.microsoft.com/office/powerpoint/2010/main" val="42904949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22</a:t>
            </a:fld>
            <a:endParaRPr lang="en-GB"/>
          </a:p>
        </p:txBody>
      </p:sp>
    </p:spTree>
    <p:extLst>
      <p:ext uri="{BB962C8B-B14F-4D97-AF65-F5344CB8AC3E}">
        <p14:creationId xmlns:p14="http://schemas.microsoft.com/office/powerpoint/2010/main" val="31655004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Presentation</a:t>
            </a:r>
            <a:r>
              <a:rPr lang="fr-FR" dirty="0"/>
              <a:t> of the </a:t>
            </a:r>
            <a:r>
              <a:rPr lang="fr-FR" dirty="0" err="1"/>
              <a:t>subject</a:t>
            </a:r>
            <a:r>
              <a:rPr lang="fr-FR" dirty="0"/>
              <a:t>.</a:t>
            </a:r>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23</a:t>
            </a:fld>
            <a:endParaRPr lang="en-GB"/>
          </a:p>
        </p:txBody>
      </p:sp>
    </p:spTree>
    <p:extLst>
      <p:ext uri="{BB962C8B-B14F-4D97-AF65-F5344CB8AC3E}">
        <p14:creationId xmlns:p14="http://schemas.microsoft.com/office/powerpoint/2010/main" val="1715154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24</a:t>
            </a:fld>
            <a:endParaRPr lang="en-GB"/>
          </a:p>
        </p:txBody>
      </p:sp>
    </p:spTree>
    <p:extLst>
      <p:ext uri="{BB962C8B-B14F-4D97-AF65-F5344CB8AC3E}">
        <p14:creationId xmlns:p14="http://schemas.microsoft.com/office/powerpoint/2010/main" val="17151641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25</a:t>
            </a:fld>
            <a:endParaRPr lang="en-GB"/>
          </a:p>
        </p:txBody>
      </p:sp>
    </p:spTree>
    <p:extLst>
      <p:ext uri="{BB962C8B-B14F-4D97-AF65-F5344CB8AC3E}">
        <p14:creationId xmlns:p14="http://schemas.microsoft.com/office/powerpoint/2010/main" val="1687332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effectLst/>
                <a:latin typeface="Arial" panose="020B0604020202020204" pitchFamily="34" charset="0"/>
              </a:rPr>
              <a:t>QUESTIONNAIRE ONT DES BIAIS CAR INTROSPECTION</a:t>
            </a:r>
          </a:p>
          <a:p>
            <a:endParaRPr lang="fr-FR" dirty="0">
              <a:effectLst/>
              <a:latin typeface="Arial" panose="020B0604020202020204" pitchFamily="34" charset="0"/>
            </a:endParaRPr>
          </a:p>
          <a:p>
            <a:r>
              <a:rPr lang="fr-FR" dirty="0">
                <a:effectLst/>
                <a:latin typeface="Arial" panose="020B0604020202020204" pitchFamily="34" charset="0"/>
              </a:rPr>
              <a:t>Visualisez mentalement un(e) ami(e) que vous voyez régulièrement.</a:t>
            </a:r>
            <a:br>
              <a:rPr lang="fr-FR" dirty="0"/>
            </a:br>
            <a:r>
              <a:rPr lang="fr-FR" dirty="0">
                <a:effectLst/>
                <a:latin typeface="Arial" panose="020B0604020202020204" pitchFamily="34" charset="0"/>
              </a:rPr>
              <a:t>Avec quel degré de clarté, de netteté ou de réalité voyez-vous :</a:t>
            </a:r>
            <a:br>
              <a:rPr lang="fr-FR" dirty="0"/>
            </a:br>
            <a:r>
              <a:rPr lang="fr-FR" dirty="0">
                <a:effectLst/>
                <a:latin typeface="Arial" panose="020B0604020202020204" pitchFamily="34" charset="0"/>
              </a:rPr>
              <a:t>1. les traits caractéristiques de son visage, de sa tête, de ses épaules et du haut de son corps ? ____</a:t>
            </a:r>
            <a:br>
              <a:rPr lang="fr-FR" dirty="0"/>
            </a:br>
            <a:r>
              <a:rPr lang="fr-FR" dirty="0">
                <a:effectLst/>
                <a:latin typeface="Arial" panose="020B0604020202020204" pitchFamily="34" charset="0"/>
              </a:rPr>
              <a:t>2. la façon dont sa tête et son corps sont placés ? ____</a:t>
            </a:r>
            <a:br>
              <a:rPr lang="fr-FR" dirty="0"/>
            </a:br>
            <a:r>
              <a:rPr lang="fr-FR" dirty="0">
                <a:effectLst/>
                <a:latin typeface="Arial" panose="020B0604020202020204" pitchFamily="34" charset="0"/>
              </a:rPr>
              <a:t>3. sa démarche, sa façon de faire des pas (par ex. grandes enjambées ou petites foulées) ? ____</a:t>
            </a:r>
            <a:br>
              <a:rPr lang="fr-FR" dirty="0"/>
            </a:br>
            <a:r>
              <a:rPr lang="fr-FR" dirty="0">
                <a:effectLst/>
                <a:latin typeface="Arial" panose="020B0604020202020204" pitchFamily="34" charset="0"/>
              </a:rPr>
              <a:t>4. les couleurs des habits qu’il ou elle porte souvent ? ____</a:t>
            </a:r>
            <a:br>
              <a:rPr lang="fr-FR" dirty="0"/>
            </a:br>
            <a:r>
              <a:rPr lang="fr-FR" dirty="0">
                <a:effectLst/>
                <a:latin typeface="Arial" panose="020B0604020202020204" pitchFamily="34" charset="0"/>
              </a:rPr>
              <a:t>Quel degré de clarté et de netteté a l’image que vous voyez lorsque vous pensez à un coucher de soleil ? ____</a:t>
            </a:r>
          </a:p>
          <a:p>
            <a:br>
              <a:rPr lang="fr-FR" dirty="0"/>
            </a:br>
            <a:r>
              <a:rPr lang="fr-FR" dirty="0">
                <a:effectLst/>
                <a:latin typeface="Arial" panose="020B0604020202020204" pitchFamily="34" charset="0"/>
              </a:rPr>
              <a:t>Avec quel degré de clarté et de netteté imaginez-vous le son quand vous pensez :</a:t>
            </a:r>
            <a:br>
              <a:rPr lang="fr-FR" dirty="0"/>
            </a:br>
            <a:r>
              <a:rPr lang="fr-FR" dirty="0">
                <a:effectLst/>
                <a:latin typeface="Arial" panose="020B0604020202020204" pitchFamily="34" charset="0"/>
              </a:rPr>
              <a:t>1. au sifflement d’un train ? ____</a:t>
            </a:r>
            <a:br>
              <a:rPr lang="fr-FR" dirty="0"/>
            </a:br>
            <a:r>
              <a:rPr lang="fr-FR" dirty="0">
                <a:effectLst/>
                <a:latin typeface="Arial" panose="020B0604020202020204" pitchFamily="34" charset="0"/>
              </a:rPr>
              <a:t>2. au klaxon d’une voiture ? ____</a:t>
            </a:r>
            <a:br>
              <a:rPr lang="fr-FR" dirty="0"/>
            </a:br>
            <a:r>
              <a:rPr lang="fr-FR" dirty="0">
                <a:effectLst/>
                <a:latin typeface="Arial" panose="020B0604020202020204" pitchFamily="34" charset="0"/>
              </a:rPr>
              <a:t>3. au miaulement d’un chat ? ____</a:t>
            </a:r>
            <a:br>
              <a:rPr lang="fr-FR" dirty="0"/>
            </a:br>
            <a:r>
              <a:rPr lang="fr-FR" dirty="0">
                <a:effectLst/>
                <a:latin typeface="Arial" panose="020B0604020202020204" pitchFamily="34" charset="0"/>
              </a:rPr>
              <a:t>4. au bruit de la vapeur qui s’échappe ? ____</a:t>
            </a:r>
            <a:br>
              <a:rPr lang="fr-FR" dirty="0"/>
            </a:br>
            <a:r>
              <a:rPr lang="fr-FR" dirty="0">
                <a:effectLst/>
                <a:latin typeface="Arial" panose="020B0604020202020204" pitchFamily="34" charset="0"/>
              </a:rPr>
              <a:t>5. à des mains qui applaudissent ? ____</a:t>
            </a:r>
          </a:p>
          <a:p>
            <a:br>
              <a:rPr lang="fr-FR" dirty="0"/>
            </a:br>
            <a:r>
              <a:rPr lang="fr-FR" dirty="0">
                <a:effectLst/>
                <a:latin typeface="Arial" panose="020B0604020202020204" pitchFamily="34" charset="0"/>
              </a:rPr>
              <a:t>Avec quel degré de clarté et de netteté imaginez-vous le toucher :</a:t>
            </a:r>
            <a:br>
              <a:rPr lang="fr-FR" dirty="0"/>
            </a:br>
            <a:r>
              <a:rPr lang="fr-FR" dirty="0">
                <a:effectLst/>
                <a:latin typeface="Arial" panose="020B0604020202020204" pitchFamily="34" charset="0"/>
              </a:rPr>
              <a:t>1. du sable ? ____</a:t>
            </a:r>
            <a:br>
              <a:rPr lang="fr-FR" dirty="0"/>
            </a:br>
            <a:r>
              <a:rPr lang="fr-FR" dirty="0">
                <a:effectLst/>
                <a:latin typeface="Arial" panose="020B0604020202020204" pitchFamily="34" charset="0"/>
              </a:rPr>
              <a:t>2. du linge ? ____</a:t>
            </a:r>
            <a:br>
              <a:rPr lang="fr-FR" dirty="0"/>
            </a:br>
            <a:r>
              <a:rPr lang="fr-FR" dirty="0">
                <a:effectLst/>
                <a:latin typeface="Arial" panose="020B0604020202020204" pitchFamily="34" charset="0"/>
              </a:rPr>
              <a:t>3. de la fourrure ? ____</a:t>
            </a:r>
            <a:br>
              <a:rPr lang="fr-FR" dirty="0"/>
            </a:br>
            <a:r>
              <a:rPr lang="fr-FR" dirty="0">
                <a:effectLst/>
                <a:latin typeface="Arial" panose="020B0604020202020204" pitchFamily="34" charset="0"/>
              </a:rPr>
              <a:t>4. de la pointe d’une aiguille ? ____</a:t>
            </a:r>
            <a:br>
              <a:rPr lang="fr-FR" dirty="0"/>
            </a:br>
            <a:r>
              <a:rPr lang="fr-FR" dirty="0">
                <a:effectLst/>
                <a:latin typeface="Arial" panose="020B0604020202020204" pitchFamily="34" charset="0"/>
              </a:rPr>
              <a:t>5. d’un bain tiède ? ____</a:t>
            </a:r>
          </a:p>
          <a:p>
            <a:br>
              <a:rPr lang="fr-FR" dirty="0"/>
            </a:br>
            <a:r>
              <a:rPr lang="fr-FR" dirty="0">
                <a:effectLst/>
                <a:latin typeface="Arial" panose="020B0604020202020204" pitchFamily="34" charset="0"/>
              </a:rPr>
              <a:t>Pensez à ce que vous faites avec vos bras, vos jambes, etc.</a:t>
            </a:r>
            <a:br>
              <a:rPr lang="fr-FR" dirty="0"/>
            </a:br>
            <a:r>
              <a:rPr lang="fr-FR" dirty="0">
                <a:effectLst/>
                <a:latin typeface="Arial" panose="020B0604020202020204" pitchFamily="34" charset="0"/>
              </a:rPr>
              <a:t>Avec quel degré de clarté et de netteté imaginez-vous ce que vous faites lorsque vous :</a:t>
            </a:r>
            <a:br>
              <a:rPr lang="fr-FR" dirty="0"/>
            </a:br>
            <a:r>
              <a:rPr lang="fr-FR" dirty="0">
                <a:effectLst/>
                <a:latin typeface="Arial" panose="020B0604020202020204" pitchFamily="34" charset="0"/>
              </a:rPr>
              <a:t>1. montez un escalier ? ____</a:t>
            </a:r>
            <a:br>
              <a:rPr lang="fr-FR" dirty="0"/>
            </a:br>
            <a:r>
              <a:rPr lang="fr-FR" dirty="0">
                <a:effectLst/>
                <a:latin typeface="Arial" panose="020B0604020202020204" pitchFamily="34" charset="0"/>
              </a:rPr>
              <a:t>2. sautez au-dessus d’un ruisseau ? ____</a:t>
            </a:r>
            <a:br>
              <a:rPr lang="fr-FR" dirty="0"/>
            </a:br>
            <a:r>
              <a:rPr lang="fr-FR" dirty="0">
                <a:effectLst/>
                <a:latin typeface="Arial" panose="020B0604020202020204" pitchFamily="34" charset="0"/>
              </a:rPr>
              <a:t>3. dessinez un cercle sur un morceau de papier ? ____</a:t>
            </a:r>
            <a:br>
              <a:rPr lang="fr-FR" dirty="0"/>
            </a:br>
            <a:r>
              <a:rPr lang="fr-FR" dirty="0">
                <a:effectLst/>
                <a:latin typeface="Arial" panose="020B0604020202020204" pitchFamily="34" charset="0"/>
              </a:rPr>
              <a:t>4. attrapez un objet tout en haut d’une étagère ? ____</a:t>
            </a:r>
            <a:br>
              <a:rPr lang="fr-FR" dirty="0"/>
            </a:br>
            <a:r>
              <a:rPr lang="fr-FR" dirty="0">
                <a:effectLst/>
                <a:latin typeface="Arial" panose="020B0604020202020204" pitchFamily="34" charset="0"/>
              </a:rPr>
              <a:t>5. donnez un coup de pied dans un objet pour l’éloigner ? ____</a:t>
            </a:r>
            <a:endParaRPr lang="fr-FR" dirty="0">
              <a:effectLst/>
            </a:endParaRPr>
          </a:p>
          <a:p>
            <a:br>
              <a:rPr lang="fr-FR" dirty="0"/>
            </a:br>
            <a:r>
              <a:rPr lang="fr-FR" dirty="0">
                <a:effectLst/>
                <a:latin typeface="Arial" panose="020B0604020202020204" pitchFamily="34" charset="0"/>
              </a:rPr>
              <a:t>Avec quel degré de clarté et de netteté imaginez-vous le goût :</a:t>
            </a:r>
            <a:br>
              <a:rPr lang="fr-FR" dirty="0"/>
            </a:br>
            <a:r>
              <a:rPr lang="fr-FR" dirty="0">
                <a:effectLst/>
                <a:latin typeface="Arial" panose="020B0604020202020204" pitchFamily="34" charset="0"/>
              </a:rPr>
              <a:t>1. du sel ? ____</a:t>
            </a:r>
            <a:br>
              <a:rPr lang="fr-FR" dirty="0"/>
            </a:br>
            <a:r>
              <a:rPr lang="fr-FR" dirty="0">
                <a:effectLst/>
                <a:latin typeface="Arial" panose="020B0604020202020204" pitchFamily="34" charset="0"/>
              </a:rPr>
              <a:t>2. du sucre blanc en poudre ? ____</a:t>
            </a:r>
            <a:br>
              <a:rPr lang="fr-FR" dirty="0"/>
            </a:br>
            <a:r>
              <a:rPr lang="fr-FR" dirty="0">
                <a:effectLst/>
                <a:latin typeface="Arial" panose="020B0604020202020204" pitchFamily="34" charset="0"/>
              </a:rPr>
              <a:t>3. du jus de pomme ? ____</a:t>
            </a:r>
            <a:br>
              <a:rPr lang="fr-FR" dirty="0"/>
            </a:br>
            <a:r>
              <a:rPr lang="fr-FR" dirty="0">
                <a:effectLst/>
                <a:latin typeface="Arial" panose="020B0604020202020204" pitchFamily="34" charset="0"/>
              </a:rPr>
              <a:t>4. de la confiture ? ____</a:t>
            </a:r>
            <a:br>
              <a:rPr lang="fr-FR" dirty="0"/>
            </a:br>
            <a:r>
              <a:rPr lang="fr-FR" dirty="0">
                <a:effectLst/>
                <a:latin typeface="Arial" panose="020B0604020202020204" pitchFamily="34" charset="0"/>
              </a:rPr>
              <a:t>5. de votre plat préféré ? ____</a:t>
            </a:r>
          </a:p>
          <a:p>
            <a:br>
              <a:rPr lang="fr-FR" dirty="0"/>
            </a:br>
            <a:r>
              <a:rPr lang="fr-FR" dirty="0">
                <a:effectLst/>
                <a:latin typeface="Arial" panose="020B0604020202020204" pitchFamily="34" charset="0"/>
              </a:rPr>
              <a:t>Avec quel degré de clarté et de netteté imaginez-vous l’odeur :</a:t>
            </a:r>
            <a:br>
              <a:rPr lang="fr-FR" dirty="0"/>
            </a:br>
            <a:r>
              <a:rPr lang="fr-FR" dirty="0">
                <a:effectLst/>
                <a:latin typeface="Arial" panose="020B0604020202020204" pitchFamily="34" charset="0"/>
              </a:rPr>
              <a:t>1. d’une pièce mal aérée ? ____</a:t>
            </a:r>
            <a:br>
              <a:rPr lang="fr-FR" dirty="0"/>
            </a:br>
            <a:r>
              <a:rPr lang="fr-FR" dirty="0">
                <a:effectLst/>
                <a:latin typeface="Arial" panose="020B0604020202020204" pitchFamily="34" charset="0"/>
              </a:rPr>
              <a:t>2. de légumes en train de bouillir ? ____</a:t>
            </a:r>
            <a:br>
              <a:rPr lang="fr-FR" dirty="0"/>
            </a:br>
            <a:r>
              <a:rPr lang="fr-FR" dirty="0">
                <a:effectLst/>
                <a:latin typeface="Arial" panose="020B0604020202020204" pitchFamily="34" charset="0"/>
              </a:rPr>
              <a:t>3. d’une viande en train de rôtir ? ____</a:t>
            </a:r>
            <a:br>
              <a:rPr lang="fr-FR" dirty="0"/>
            </a:br>
            <a:r>
              <a:rPr lang="fr-FR" dirty="0">
                <a:effectLst/>
                <a:latin typeface="Arial" panose="020B0604020202020204" pitchFamily="34" charset="0"/>
              </a:rPr>
              <a:t>4. de la peinture fraîche ? ____</a:t>
            </a:r>
            <a:br>
              <a:rPr lang="fr-FR" dirty="0"/>
            </a:br>
            <a:r>
              <a:rPr lang="fr-FR" dirty="0">
                <a:effectLst/>
                <a:latin typeface="Arial" panose="020B0604020202020204" pitchFamily="34" charset="0"/>
              </a:rPr>
              <a:t>5. du cuir ? ____</a:t>
            </a:r>
          </a:p>
          <a:p>
            <a:endParaRPr lang="fr-FR" dirty="0">
              <a:effectLst/>
              <a:latin typeface="Arial" panose="020B0604020202020204" pitchFamily="34" charset="0"/>
            </a:endParaRPr>
          </a:p>
          <a:p>
            <a:r>
              <a:rPr lang="fr-FR" dirty="0">
                <a:effectLst/>
                <a:latin typeface="Arial" panose="020B0604020202020204" pitchFamily="34" charset="0"/>
              </a:rPr>
              <a:t>Avec quel degré de clarté et de netteté imaginez-vous la sensation :</a:t>
            </a:r>
            <a:br>
              <a:rPr lang="fr-FR" dirty="0"/>
            </a:br>
            <a:r>
              <a:rPr lang="fr-FR" dirty="0">
                <a:effectLst/>
                <a:latin typeface="Arial" panose="020B0604020202020204" pitchFamily="34" charset="0"/>
              </a:rPr>
              <a:t>1. de fatigue ? ____</a:t>
            </a:r>
            <a:br>
              <a:rPr lang="fr-FR" dirty="0"/>
            </a:br>
            <a:r>
              <a:rPr lang="fr-FR" dirty="0">
                <a:effectLst/>
                <a:latin typeface="Arial" panose="020B0604020202020204" pitchFamily="34" charset="0"/>
              </a:rPr>
              <a:t>2. de faim ? ____</a:t>
            </a:r>
            <a:br>
              <a:rPr lang="fr-FR" dirty="0"/>
            </a:br>
            <a:r>
              <a:rPr lang="fr-FR" dirty="0">
                <a:effectLst/>
                <a:latin typeface="Arial" panose="020B0604020202020204" pitchFamily="34" charset="0"/>
              </a:rPr>
              <a:t>3. de mal de gorge ? ____</a:t>
            </a:r>
            <a:br>
              <a:rPr lang="fr-FR" dirty="0"/>
            </a:br>
            <a:r>
              <a:rPr lang="fr-FR" dirty="0">
                <a:effectLst/>
                <a:latin typeface="Arial" panose="020B0604020202020204" pitchFamily="34" charset="0"/>
              </a:rPr>
              <a:t>4. d’envie de dormir ? ____</a:t>
            </a:r>
            <a:br>
              <a:rPr lang="fr-FR" dirty="0"/>
            </a:br>
            <a:r>
              <a:rPr lang="fr-FR" dirty="0">
                <a:effectLst/>
                <a:latin typeface="Arial" panose="020B0604020202020204" pitchFamily="34" charset="0"/>
              </a:rPr>
              <a:t>5. d’être rassasié après un bon repas ? ____</a:t>
            </a:r>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3</a:t>
            </a:fld>
            <a:endParaRPr lang="en-GB"/>
          </a:p>
        </p:txBody>
      </p:sp>
    </p:spTree>
    <p:extLst>
      <p:ext uri="{BB962C8B-B14F-4D97-AF65-F5344CB8AC3E}">
        <p14:creationId xmlns:p14="http://schemas.microsoft.com/office/powerpoint/2010/main" val="34178446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err="1"/>
              <a:t>Même</a:t>
            </a:r>
            <a:r>
              <a:rPr lang="en-GB" dirty="0"/>
              <a:t> circuit </a:t>
            </a:r>
            <a:r>
              <a:rPr lang="en-GB" dirty="0" err="1"/>
              <a:t>neuronaux</a:t>
            </a:r>
            <a:r>
              <a:rPr lang="en-GB" dirty="0"/>
              <a:t> </a:t>
            </a:r>
            <a:r>
              <a:rPr lang="en-GB" dirty="0" err="1"/>
              <a:t>mais</a:t>
            </a:r>
            <a:r>
              <a:rPr lang="en-GB" dirty="0"/>
              <a:t> perception </a:t>
            </a:r>
            <a:r>
              <a:rPr lang="en-GB" dirty="0" err="1"/>
              <a:t>est</a:t>
            </a:r>
            <a:r>
              <a:rPr lang="en-GB" dirty="0"/>
              <a:t> </a:t>
            </a:r>
            <a:r>
              <a:rPr lang="en-GB" dirty="0" err="1"/>
              <a:t>en</a:t>
            </a:r>
            <a:r>
              <a:rPr lang="en-GB" dirty="0"/>
              <a:t> Bottom-up et imagination </a:t>
            </a:r>
            <a:r>
              <a:rPr lang="en-GB" dirty="0" err="1"/>
              <a:t>en</a:t>
            </a:r>
            <a:r>
              <a:rPr lang="en-GB" dirty="0"/>
              <a:t> top-down</a:t>
            </a:r>
          </a:p>
          <a:p>
            <a:endParaRPr lang="en-GB" dirty="0"/>
          </a:p>
          <a:p>
            <a:r>
              <a:rPr lang="en-GB" dirty="0" err="1"/>
              <a:t>Vidéo</a:t>
            </a:r>
            <a:r>
              <a:rPr lang="en-GB" dirty="0"/>
              <a:t> </a:t>
            </a:r>
            <a:r>
              <a:rPr lang="en-GB" dirty="0" err="1"/>
              <a:t>occulomètre</a:t>
            </a:r>
            <a:r>
              <a:rPr lang="en-GB" dirty="0"/>
              <a:t> </a:t>
            </a:r>
            <a:r>
              <a:rPr lang="en-GB" dirty="0" err="1"/>
              <a:t>mesure</a:t>
            </a:r>
            <a:r>
              <a:rPr lang="en-GB" dirty="0"/>
              <a:t> taille relative de la </a:t>
            </a:r>
            <a:r>
              <a:rPr lang="en-GB" dirty="0" err="1"/>
              <a:t>pupille</a:t>
            </a:r>
            <a:r>
              <a:rPr lang="en-GB" dirty="0"/>
              <a:t>.</a:t>
            </a:r>
          </a:p>
          <a:p>
            <a:endParaRPr lang="en-GB" dirty="0"/>
          </a:p>
          <a:p>
            <a:r>
              <a:rPr lang="en-GB" dirty="0"/>
              <a:t>Suite à </a:t>
            </a:r>
            <a:r>
              <a:rPr lang="en-GB" dirty="0" err="1"/>
              <a:t>leur</a:t>
            </a:r>
            <a:r>
              <a:rPr lang="en-GB" dirty="0"/>
              <a:t> </a:t>
            </a:r>
            <a:r>
              <a:rPr lang="en-GB" dirty="0" err="1"/>
              <a:t>résultats</a:t>
            </a:r>
            <a:r>
              <a:rPr lang="en-GB" dirty="0"/>
              <a:t> </a:t>
            </a:r>
            <a:r>
              <a:rPr lang="en-GB" dirty="0" err="1"/>
              <a:t>positifs</a:t>
            </a:r>
            <a:r>
              <a:rPr lang="en-GB" dirty="0"/>
              <a:t>, </a:t>
            </a:r>
            <a:r>
              <a:rPr lang="en-GB" dirty="0" err="1"/>
              <a:t>chercheur</a:t>
            </a:r>
            <a:r>
              <a:rPr lang="en-GB" dirty="0"/>
              <a:t> </a:t>
            </a:r>
            <a:r>
              <a:rPr lang="en-GB" dirty="0" err="1"/>
              <a:t>australiens</a:t>
            </a:r>
            <a:r>
              <a:rPr lang="en-GB" dirty="0"/>
              <a:t> </a:t>
            </a:r>
            <a:r>
              <a:rPr lang="en-GB" dirty="0" err="1"/>
              <a:t>ont</a:t>
            </a:r>
            <a:r>
              <a:rPr lang="en-GB" dirty="0"/>
              <a:t> </a:t>
            </a:r>
            <a:r>
              <a:rPr lang="en-GB" dirty="0" err="1"/>
              <a:t>répliqués</a:t>
            </a:r>
            <a:r>
              <a:rPr lang="en-GB" dirty="0"/>
              <a:t> et </a:t>
            </a:r>
            <a:r>
              <a:rPr lang="en-GB" dirty="0" err="1"/>
              <a:t>utilisés</a:t>
            </a:r>
            <a:r>
              <a:rPr lang="en-GB" dirty="0"/>
              <a:t> </a:t>
            </a:r>
            <a:r>
              <a:rPr lang="en-GB" dirty="0" err="1"/>
              <a:t>ce</a:t>
            </a:r>
            <a:r>
              <a:rPr lang="en-GB" dirty="0"/>
              <a:t> </a:t>
            </a:r>
            <a:r>
              <a:rPr lang="en-GB" dirty="0" err="1"/>
              <a:t>protocole</a:t>
            </a:r>
            <a:r>
              <a:rPr lang="en-GB" dirty="0"/>
              <a:t> (NEXT)</a:t>
            </a:r>
          </a:p>
          <a:p>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4</a:t>
            </a:fld>
            <a:endParaRPr lang="en-GB"/>
          </a:p>
        </p:txBody>
      </p:sp>
    </p:spTree>
    <p:extLst>
      <p:ext uri="{BB962C8B-B14F-4D97-AF65-F5344CB8AC3E}">
        <p14:creationId xmlns:p14="http://schemas.microsoft.com/office/powerpoint/2010/main" val="15385908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err="1"/>
              <a:t>Réplication</a:t>
            </a:r>
            <a:r>
              <a:rPr lang="en-GB" dirty="0"/>
              <a:t> de </a:t>
            </a:r>
            <a:r>
              <a:rPr lang="en-GB" dirty="0" err="1"/>
              <a:t>Laeng</a:t>
            </a:r>
            <a:r>
              <a:rPr lang="en-GB" dirty="0"/>
              <a:t> &amp; </a:t>
            </a:r>
            <a:r>
              <a:rPr lang="en-GB" dirty="0" err="1"/>
              <a:t>Sulutvedt</a:t>
            </a:r>
            <a:r>
              <a:rPr lang="en-GB" dirty="0"/>
              <a:t> 2014</a:t>
            </a:r>
          </a:p>
          <a:p>
            <a:endParaRPr lang="en-GB" dirty="0"/>
          </a:p>
          <a:p>
            <a:r>
              <a:rPr lang="en-GB" dirty="0"/>
              <a:t>Baseline </a:t>
            </a:r>
            <a:r>
              <a:rPr lang="en-GB" dirty="0" err="1"/>
              <a:t>utilisée</a:t>
            </a:r>
            <a:r>
              <a:rPr lang="en-GB" dirty="0"/>
              <a:t> pour normaliser les </a:t>
            </a:r>
            <a:r>
              <a:rPr lang="en-GB" dirty="0" err="1"/>
              <a:t>données</a:t>
            </a:r>
            <a:endParaRPr lang="en-GB" dirty="0"/>
          </a:p>
          <a:p>
            <a:endParaRPr lang="en-GB" dirty="0"/>
          </a:p>
          <a:p>
            <a:r>
              <a:rPr lang="en-GB" dirty="0" err="1"/>
              <a:t>Définir</a:t>
            </a:r>
            <a:r>
              <a:rPr lang="en-GB" dirty="0"/>
              <a:t> mean rating</a:t>
            </a:r>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5</a:t>
            </a:fld>
            <a:endParaRPr lang="en-GB"/>
          </a:p>
        </p:txBody>
      </p:sp>
    </p:spTree>
    <p:extLst>
      <p:ext uri="{BB962C8B-B14F-4D97-AF65-F5344CB8AC3E}">
        <p14:creationId xmlns:p14="http://schemas.microsoft.com/office/powerpoint/2010/main" val="350065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 un </a:t>
            </a:r>
            <a:r>
              <a:rPr lang="fr-FR" dirty="0" err="1"/>
              <a:t>rest</a:t>
            </a:r>
            <a:r>
              <a:rPr lang="fr-FR" dirty="0"/>
              <a:t> </a:t>
            </a:r>
            <a:r>
              <a:rPr lang="fr-FR" dirty="0" err="1"/>
              <a:t>différentpour</a:t>
            </a:r>
            <a:r>
              <a:rPr lang="fr-FR" dirty="0"/>
              <a:t> enlever image rémanente. </a:t>
            </a:r>
          </a:p>
          <a:p>
            <a:r>
              <a:rPr lang="fr-FR" dirty="0"/>
              <a:t>Définir IR</a:t>
            </a:r>
          </a:p>
          <a:p>
            <a:r>
              <a:rPr lang="fr-FR" dirty="0"/>
              <a:t>Exemple d’un pilote qui a confondu sont IR pour de la perception. </a:t>
            </a:r>
          </a:p>
        </p:txBody>
      </p:sp>
      <p:sp>
        <p:nvSpPr>
          <p:cNvPr id="4" name="Espace réservé du numéro de diapositive 3"/>
          <p:cNvSpPr>
            <a:spLocks noGrp="1"/>
          </p:cNvSpPr>
          <p:nvPr>
            <p:ph type="sldNum" sz="quarter" idx="5"/>
          </p:nvPr>
        </p:nvSpPr>
        <p:spPr/>
        <p:txBody>
          <a:bodyPr/>
          <a:lstStyle/>
          <a:p>
            <a:fld id="{487C7632-254E-4D86-891E-3A4A241F30D6}" type="slidenum">
              <a:rPr lang="fr-FR" smtClean="0"/>
              <a:t>6</a:t>
            </a:fld>
            <a:endParaRPr lang="fr-FR"/>
          </a:p>
        </p:txBody>
      </p:sp>
    </p:spTree>
    <p:extLst>
      <p:ext uri="{BB962C8B-B14F-4D97-AF65-F5344CB8AC3E}">
        <p14:creationId xmlns:p14="http://schemas.microsoft.com/office/powerpoint/2010/main" val="2381958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The</a:t>
            </a:r>
            <a:r>
              <a:rPr lang="fr-FR" baseline="0" dirty="0"/>
              <a:t> questions </a:t>
            </a:r>
            <a:r>
              <a:rPr lang="fr-FR" baseline="0" dirty="0" err="1"/>
              <a:t>that</a:t>
            </a:r>
            <a:r>
              <a:rPr lang="fr-FR" baseline="0" dirty="0"/>
              <a:t> </a:t>
            </a:r>
            <a:r>
              <a:rPr lang="fr-FR" baseline="0" dirty="0" err="1"/>
              <a:t>we</a:t>
            </a:r>
            <a:r>
              <a:rPr lang="fr-FR" baseline="0" dirty="0"/>
              <a:t> are </a:t>
            </a:r>
            <a:r>
              <a:rPr lang="fr-FR" baseline="0" dirty="0" err="1"/>
              <a:t>going</a:t>
            </a:r>
            <a:r>
              <a:rPr lang="fr-FR" baseline="0" dirty="0"/>
              <a:t> to </a:t>
            </a:r>
            <a:r>
              <a:rPr lang="fr-FR" baseline="0" dirty="0" err="1"/>
              <a:t>answer</a:t>
            </a:r>
            <a:r>
              <a:rPr lang="fr-FR" baseline="0" dirty="0"/>
              <a:t> to.</a:t>
            </a:r>
          </a:p>
          <a:p>
            <a:endParaRPr lang="fr-FR" baseline="0" dirty="0"/>
          </a:p>
          <a:p>
            <a:r>
              <a:rPr lang="fr-FR" baseline="0" dirty="0" err="1"/>
              <a:t>When</a:t>
            </a:r>
            <a:r>
              <a:rPr lang="fr-FR" baseline="0" dirty="0"/>
              <a:t> </a:t>
            </a:r>
            <a:r>
              <a:rPr lang="fr-FR" baseline="0" dirty="0" err="1"/>
              <a:t>you</a:t>
            </a:r>
            <a:r>
              <a:rPr lang="fr-FR" baseline="0" dirty="0"/>
              <a:t> </a:t>
            </a:r>
            <a:r>
              <a:rPr lang="fr-FR" baseline="0" dirty="0" err="1"/>
              <a:t>will</a:t>
            </a:r>
            <a:r>
              <a:rPr lang="fr-FR" baseline="0" dirty="0"/>
              <a:t> see </a:t>
            </a:r>
            <a:r>
              <a:rPr lang="fr-FR" baseline="0" dirty="0" err="1"/>
              <a:t>this</a:t>
            </a:r>
            <a:r>
              <a:rPr lang="fr-FR" baseline="0" dirty="0"/>
              <a:t> </a:t>
            </a:r>
            <a:r>
              <a:rPr lang="fr-FR" baseline="0" dirty="0" err="1"/>
              <a:t>sign</a:t>
            </a:r>
            <a:r>
              <a:rPr lang="fr-FR" baseline="0" dirty="0"/>
              <a:t>, </a:t>
            </a:r>
            <a:r>
              <a:rPr lang="fr-FR" baseline="0" dirty="0" err="1"/>
              <a:t>that</a:t>
            </a:r>
            <a:r>
              <a:rPr lang="fr-FR" baseline="0" dirty="0"/>
              <a:t> </a:t>
            </a:r>
            <a:r>
              <a:rPr lang="fr-FR" baseline="0" dirty="0" err="1"/>
              <a:t>will</a:t>
            </a:r>
            <a:r>
              <a:rPr lang="fr-FR" baseline="0" dirty="0"/>
              <a:t> </a:t>
            </a:r>
            <a:r>
              <a:rPr lang="fr-FR" baseline="0" dirty="0" err="1"/>
              <a:t>be</a:t>
            </a:r>
            <a:r>
              <a:rPr lang="fr-FR" baseline="0" dirty="0"/>
              <a:t> </a:t>
            </a:r>
            <a:r>
              <a:rPr lang="fr-FR" baseline="0" dirty="0" err="1"/>
              <a:t>because</a:t>
            </a:r>
            <a:r>
              <a:rPr lang="fr-FR" baseline="0" dirty="0"/>
              <a:t> </a:t>
            </a:r>
            <a:r>
              <a:rPr lang="fr-FR" baseline="0" dirty="0" err="1"/>
              <a:t>we</a:t>
            </a:r>
            <a:r>
              <a:rPr lang="fr-FR" baseline="0" dirty="0"/>
              <a:t> </a:t>
            </a:r>
            <a:r>
              <a:rPr lang="fr-FR" baseline="0" dirty="0" err="1"/>
              <a:t>will</a:t>
            </a:r>
            <a:r>
              <a:rPr lang="fr-FR" baseline="0" dirty="0"/>
              <a:t> have </a:t>
            </a:r>
            <a:r>
              <a:rPr lang="fr-FR" baseline="0" dirty="0" err="1"/>
              <a:t>some</a:t>
            </a:r>
            <a:r>
              <a:rPr lang="fr-FR" baseline="0" dirty="0"/>
              <a:t> informations </a:t>
            </a:r>
            <a:r>
              <a:rPr lang="fr-FR" baseline="0" dirty="0" err="1"/>
              <a:t>that</a:t>
            </a:r>
            <a:r>
              <a:rPr lang="fr-FR" baseline="0" dirty="0"/>
              <a:t> </a:t>
            </a:r>
            <a:r>
              <a:rPr lang="fr-FR" baseline="0" dirty="0" err="1"/>
              <a:t>will</a:t>
            </a:r>
            <a:r>
              <a:rPr lang="fr-FR" baseline="0" dirty="0"/>
              <a:t> </a:t>
            </a:r>
            <a:r>
              <a:rPr lang="fr-FR" baseline="0" dirty="0" err="1"/>
              <a:t>allow</a:t>
            </a:r>
            <a:r>
              <a:rPr lang="fr-FR" baseline="0" dirty="0"/>
              <a:t> us to </a:t>
            </a:r>
            <a:r>
              <a:rPr lang="fr-FR" baseline="0" dirty="0" err="1"/>
              <a:t>answer</a:t>
            </a:r>
            <a:r>
              <a:rPr lang="fr-FR" baseline="0" dirty="0"/>
              <a:t> </a:t>
            </a:r>
            <a:r>
              <a:rPr lang="fr-FR" baseline="0" dirty="0" err="1"/>
              <a:t>this</a:t>
            </a:r>
            <a:r>
              <a:rPr lang="fr-FR" baseline="0" dirty="0"/>
              <a:t> </a:t>
            </a:r>
            <a:r>
              <a:rPr lang="fr-FR" baseline="0" dirty="0" err="1"/>
              <a:t>specific</a:t>
            </a:r>
            <a:r>
              <a:rPr lang="fr-FR" baseline="0" dirty="0"/>
              <a:t> question.</a:t>
            </a:r>
            <a:endParaRPr lang="en-GB"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7</a:t>
            </a:fld>
            <a:endParaRPr lang="en-GB"/>
          </a:p>
        </p:txBody>
      </p:sp>
    </p:spTree>
    <p:extLst>
      <p:ext uri="{BB962C8B-B14F-4D97-AF65-F5344CB8AC3E}">
        <p14:creationId xmlns:p14="http://schemas.microsoft.com/office/powerpoint/2010/main" val="13360308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Concordant avec Dance 2022 et son analyse de la prévalence de l’</a:t>
            </a:r>
            <a:r>
              <a:rPr lang="fr-FR" dirty="0" err="1"/>
              <a:t>aphantasie</a:t>
            </a:r>
            <a:r>
              <a:rPr lang="fr-FR" dirty="0"/>
              <a:t> dans la population</a:t>
            </a:r>
            <a:r>
              <a:rPr lang="en-GB" dirty="0"/>
              <a:t>.</a:t>
            </a:r>
          </a:p>
          <a:p>
            <a:r>
              <a:rPr lang="en-GB" dirty="0"/>
              <a:t>Les 3 sous 15 </a:t>
            </a:r>
            <a:r>
              <a:rPr lang="en-GB" dirty="0" err="1"/>
              <a:t>ont</a:t>
            </a:r>
            <a:r>
              <a:rPr lang="en-GB" dirty="0"/>
              <a:t> </a:t>
            </a:r>
            <a:r>
              <a:rPr lang="en-GB" dirty="0" err="1"/>
              <a:t>été</a:t>
            </a:r>
            <a:r>
              <a:rPr lang="en-GB" dirty="0"/>
              <a:t> retires des analyses (Sous “vague et </a:t>
            </a:r>
            <a:r>
              <a:rPr lang="en-GB" dirty="0" err="1"/>
              <a:t>peu</a:t>
            </a:r>
            <a:r>
              <a:rPr lang="en-GB" dirty="0"/>
              <a:t> </a:t>
            </a:r>
            <a:r>
              <a:rPr lang="en-GB" dirty="0" err="1"/>
              <a:t>claire</a:t>
            </a:r>
            <a:r>
              <a:rPr lang="en-GB" dirty="0"/>
              <a:t>”)</a:t>
            </a:r>
            <a:endParaRPr lang="fr-FR" dirty="0"/>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8</a:t>
            </a:fld>
            <a:endParaRPr lang="en-GB"/>
          </a:p>
        </p:txBody>
      </p:sp>
    </p:spTree>
    <p:extLst>
      <p:ext uri="{BB962C8B-B14F-4D97-AF65-F5344CB8AC3E}">
        <p14:creationId xmlns:p14="http://schemas.microsoft.com/office/powerpoint/2010/main" val="39823636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GB" dirty="0"/>
              <a:t>Ombres </a:t>
            </a:r>
            <a:r>
              <a:rPr lang="en-GB" dirty="0" err="1"/>
              <a:t>autour</a:t>
            </a:r>
            <a:r>
              <a:rPr lang="en-GB" dirty="0"/>
              <a:t> de la Moyenne </a:t>
            </a:r>
            <a:r>
              <a:rPr lang="en-GB" dirty="0" err="1"/>
              <a:t>représente</a:t>
            </a:r>
            <a:r>
              <a:rPr lang="en-GB" dirty="0"/>
              <a:t> </a:t>
            </a:r>
            <a:r>
              <a:rPr lang="en-GB" dirty="0" err="1"/>
              <a:t>l’intervalley</a:t>
            </a:r>
            <a:r>
              <a:rPr lang="en-GB" dirty="0"/>
              <a:t> de </a:t>
            </a:r>
            <a:r>
              <a:rPr lang="en-GB" dirty="0" err="1"/>
              <a:t>confiance</a:t>
            </a:r>
            <a:r>
              <a:rPr lang="en-GB" dirty="0"/>
              <a:t> à 95%</a:t>
            </a:r>
          </a:p>
        </p:txBody>
      </p:sp>
      <p:sp>
        <p:nvSpPr>
          <p:cNvPr id="4" name="Espace réservé du numéro de diapositive 3"/>
          <p:cNvSpPr>
            <a:spLocks noGrp="1"/>
          </p:cNvSpPr>
          <p:nvPr>
            <p:ph type="sldNum" sz="quarter" idx="10"/>
          </p:nvPr>
        </p:nvSpPr>
        <p:spPr/>
        <p:txBody>
          <a:bodyPr/>
          <a:lstStyle/>
          <a:p>
            <a:fld id="{84309AED-1CAB-4AD5-988D-972A1F15732E}" type="slidenum">
              <a:rPr lang="en-GB" smtClean="0"/>
              <a:t>9</a:t>
            </a:fld>
            <a:endParaRPr lang="en-GB"/>
          </a:p>
        </p:txBody>
      </p:sp>
    </p:spTree>
    <p:extLst>
      <p:ext uri="{BB962C8B-B14F-4D97-AF65-F5344CB8AC3E}">
        <p14:creationId xmlns:p14="http://schemas.microsoft.com/office/powerpoint/2010/main" val="12362797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4CDCF0-DB5C-2D68-17C4-FC9308A915FB}"/>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2A146AC4-AD52-3ACA-AC63-58CE70AFB4B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E9F67DCB-F955-A284-3DC1-73FEDE8DD2A0}"/>
              </a:ext>
            </a:extLst>
          </p:cNvPr>
          <p:cNvSpPr>
            <a:spLocks noGrp="1"/>
          </p:cNvSpPr>
          <p:nvPr>
            <p:ph type="dt" sz="half" idx="10"/>
          </p:nvPr>
        </p:nvSpPr>
        <p:spPr/>
        <p:txBody>
          <a:bodyPr/>
          <a:lstStyle/>
          <a:p>
            <a:fld id="{71C24CB0-1C4F-45E4-9FDF-3C90966399F5}" type="datetime1">
              <a:rPr lang="fr-FR" smtClean="0"/>
              <a:t>21/06/2022</a:t>
            </a:fld>
            <a:endParaRPr lang="fr-FR"/>
          </a:p>
        </p:txBody>
      </p:sp>
      <p:sp>
        <p:nvSpPr>
          <p:cNvPr id="5" name="Espace réservé du pied de page 4">
            <a:extLst>
              <a:ext uri="{FF2B5EF4-FFF2-40B4-BE49-F238E27FC236}">
                <a16:creationId xmlns:a16="http://schemas.microsoft.com/office/drawing/2014/main" id="{A06B72E1-9525-2E55-262A-E6AF2B3456F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C04E46B-F3FE-B480-97F8-83C0C63231FB}"/>
              </a:ext>
            </a:extLst>
          </p:cNvPr>
          <p:cNvSpPr>
            <a:spLocks noGrp="1"/>
          </p:cNvSpPr>
          <p:nvPr>
            <p:ph type="sldNum" sz="quarter" idx="12"/>
          </p:nvPr>
        </p:nvSpPr>
        <p:spPr/>
        <p:txBody>
          <a:bodyPr/>
          <a:lstStyle/>
          <a:p>
            <a:fld id="{DACCD566-8347-4119-86BF-A6563B5D6583}" type="slidenum">
              <a:rPr lang="fr-FR" smtClean="0"/>
              <a:t>‹N°›</a:t>
            </a:fld>
            <a:endParaRPr lang="fr-FR"/>
          </a:p>
        </p:txBody>
      </p:sp>
    </p:spTree>
    <p:extLst>
      <p:ext uri="{BB962C8B-B14F-4D97-AF65-F5344CB8AC3E}">
        <p14:creationId xmlns:p14="http://schemas.microsoft.com/office/powerpoint/2010/main" val="2802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DB966B7-9DD7-0BE9-B354-B2C55FA8D3CD}"/>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F99E105A-42F2-7513-F432-10A88C788CE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06C8095-6DE3-1413-DAAB-A88D3BE85620}"/>
              </a:ext>
            </a:extLst>
          </p:cNvPr>
          <p:cNvSpPr>
            <a:spLocks noGrp="1"/>
          </p:cNvSpPr>
          <p:nvPr>
            <p:ph type="dt" sz="half" idx="10"/>
          </p:nvPr>
        </p:nvSpPr>
        <p:spPr/>
        <p:txBody>
          <a:bodyPr/>
          <a:lstStyle/>
          <a:p>
            <a:fld id="{6CD90A57-323C-4023-A597-A85A1ECBD47D}" type="datetime1">
              <a:rPr lang="fr-FR" smtClean="0"/>
              <a:t>21/06/2022</a:t>
            </a:fld>
            <a:endParaRPr lang="fr-FR"/>
          </a:p>
        </p:txBody>
      </p:sp>
      <p:sp>
        <p:nvSpPr>
          <p:cNvPr id="5" name="Espace réservé du pied de page 4">
            <a:extLst>
              <a:ext uri="{FF2B5EF4-FFF2-40B4-BE49-F238E27FC236}">
                <a16:creationId xmlns:a16="http://schemas.microsoft.com/office/drawing/2014/main" id="{CF1D335A-EFBB-B388-D0EE-0140781D848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51E478F-0757-88D2-094D-F7444DF4D95D}"/>
              </a:ext>
            </a:extLst>
          </p:cNvPr>
          <p:cNvSpPr>
            <a:spLocks noGrp="1"/>
          </p:cNvSpPr>
          <p:nvPr>
            <p:ph type="sldNum" sz="quarter" idx="12"/>
          </p:nvPr>
        </p:nvSpPr>
        <p:spPr/>
        <p:txBody>
          <a:bodyPr/>
          <a:lstStyle/>
          <a:p>
            <a:fld id="{DACCD566-8347-4119-86BF-A6563B5D6583}" type="slidenum">
              <a:rPr lang="fr-FR" smtClean="0"/>
              <a:t>‹N°›</a:t>
            </a:fld>
            <a:endParaRPr lang="fr-FR"/>
          </a:p>
        </p:txBody>
      </p:sp>
    </p:spTree>
    <p:extLst>
      <p:ext uri="{BB962C8B-B14F-4D97-AF65-F5344CB8AC3E}">
        <p14:creationId xmlns:p14="http://schemas.microsoft.com/office/powerpoint/2010/main" val="3940813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B7199818-11FD-6D3A-C168-6D87AA50132B}"/>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C27D7D85-2A1C-5E91-1906-3A642125B60D}"/>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2A0E6B9-D184-B01F-8685-18574696757A}"/>
              </a:ext>
            </a:extLst>
          </p:cNvPr>
          <p:cNvSpPr>
            <a:spLocks noGrp="1"/>
          </p:cNvSpPr>
          <p:nvPr>
            <p:ph type="dt" sz="half" idx="10"/>
          </p:nvPr>
        </p:nvSpPr>
        <p:spPr/>
        <p:txBody>
          <a:bodyPr/>
          <a:lstStyle/>
          <a:p>
            <a:fld id="{54C57F5E-197D-46B5-991F-F1026EF6C438}" type="datetime1">
              <a:rPr lang="fr-FR" smtClean="0"/>
              <a:t>21/06/2022</a:t>
            </a:fld>
            <a:endParaRPr lang="fr-FR"/>
          </a:p>
        </p:txBody>
      </p:sp>
      <p:sp>
        <p:nvSpPr>
          <p:cNvPr id="5" name="Espace réservé du pied de page 4">
            <a:extLst>
              <a:ext uri="{FF2B5EF4-FFF2-40B4-BE49-F238E27FC236}">
                <a16:creationId xmlns:a16="http://schemas.microsoft.com/office/drawing/2014/main" id="{B8FD282D-9F1D-2799-76FA-8D8367B12B13}"/>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12F3B3B-8824-2110-F3EE-E05646869BE8}"/>
              </a:ext>
            </a:extLst>
          </p:cNvPr>
          <p:cNvSpPr>
            <a:spLocks noGrp="1"/>
          </p:cNvSpPr>
          <p:nvPr>
            <p:ph type="sldNum" sz="quarter" idx="12"/>
          </p:nvPr>
        </p:nvSpPr>
        <p:spPr/>
        <p:txBody>
          <a:bodyPr/>
          <a:lstStyle/>
          <a:p>
            <a:fld id="{DACCD566-8347-4119-86BF-A6563B5D6583}" type="slidenum">
              <a:rPr lang="fr-FR" smtClean="0"/>
              <a:t>‹N°›</a:t>
            </a:fld>
            <a:endParaRPr lang="fr-FR"/>
          </a:p>
        </p:txBody>
      </p:sp>
    </p:spTree>
    <p:extLst>
      <p:ext uri="{BB962C8B-B14F-4D97-AF65-F5344CB8AC3E}">
        <p14:creationId xmlns:p14="http://schemas.microsoft.com/office/powerpoint/2010/main" val="1218206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95A22E6-AF45-6462-B569-BBEB2416A1E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4266CD2F-2D1A-6352-C3C9-704B2A535E8C}"/>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B4E43729-B5B1-D9D0-DB95-03AA36CA7D2E}"/>
              </a:ext>
            </a:extLst>
          </p:cNvPr>
          <p:cNvSpPr>
            <a:spLocks noGrp="1"/>
          </p:cNvSpPr>
          <p:nvPr>
            <p:ph type="dt" sz="half" idx="10"/>
          </p:nvPr>
        </p:nvSpPr>
        <p:spPr/>
        <p:txBody>
          <a:bodyPr/>
          <a:lstStyle/>
          <a:p>
            <a:fld id="{D8E9A2F7-CAED-417D-9035-F9B5E20F2629}" type="datetime1">
              <a:rPr lang="fr-FR" smtClean="0"/>
              <a:t>21/06/2022</a:t>
            </a:fld>
            <a:endParaRPr lang="fr-FR"/>
          </a:p>
        </p:txBody>
      </p:sp>
      <p:sp>
        <p:nvSpPr>
          <p:cNvPr id="5" name="Espace réservé du pied de page 4">
            <a:extLst>
              <a:ext uri="{FF2B5EF4-FFF2-40B4-BE49-F238E27FC236}">
                <a16:creationId xmlns:a16="http://schemas.microsoft.com/office/drawing/2014/main" id="{7608B033-C988-D2AF-77F4-FABAAB5CB8B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9C72E4E-F036-1813-D106-976AB3A13B35}"/>
              </a:ext>
            </a:extLst>
          </p:cNvPr>
          <p:cNvSpPr>
            <a:spLocks noGrp="1"/>
          </p:cNvSpPr>
          <p:nvPr>
            <p:ph type="sldNum" sz="quarter" idx="12"/>
          </p:nvPr>
        </p:nvSpPr>
        <p:spPr/>
        <p:txBody>
          <a:bodyPr/>
          <a:lstStyle/>
          <a:p>
            <a:fld id="{DACCD566-8347-4119-86BF-A6563B5D6583}" type="slidenum">
              <a:rPr lang="fr-FR" smtClean="0"/>
              <a:t>‹N°›</a:t>
            </a:fld>
            <a:endParaRPr lang="fr-FR"/>
          </a:p>
        </p:txBody>
      </p:sp>
    </p:spTree>
    <p:extLst>
      <p:ext uri="{BB962C8B-B14F-4D97-AF65-F5344CB8AC3E}">
        <p14:creationId xmlns:p14="http://schemas.microsoft.com/office/powerpoint/2010/main" val="38966651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2FD30C-62A6-E00C-B4F3-A78D092C67E1}"/>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7AC69950-6623-25FB-1C59-89DEBF4F56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FDFEA405-82BD-6DDC-CDE7-2999981FB730}"/>
              </a:ext>
            </a:extLst>
          </p:cNvPr>
          <p:cNvSpPr>
            <a:spLocks noGrp="1"/>
          </p:cNvSpPr>
          <p:nvPr>
            <p:ph type="dt" sz="half" idx="10"/>
          </p:nvPr>
        </p:nvSpPr>
        <p:spPr/>
        <p:txBody>
          <a:bodyPr/>
          <a:lstStyle/>
          <a:p>
            <a:fld id="{134C8627-70A2-4A15-8144-D04C5982D56B}" type="datetime1">
              <a:rPr lang="fr-FR" smtClean="0"/>
              <a:t>21/06/2022</a:t>
            </a:fld>
            <a:endParaRPr lang="fr-FR"/>
          </a:p>
        </p:txBody>
      </p:sp>
      <p:sp>
        <p:nvSpPr>
          <p:cNvPr id="5" name="Espace réservé du pied de page 4">
            <a:extLst>
              <a:ext uri="{FF2B5EF4-FFF2-40B4-BE49-F238E27FC236}">
                <a16:creationId xmlns:a16="http://schemas.microsoft.com/office/drawing/2014/main" id="{EB317C0A-295B-F99C-F644-DA1F4CE42B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8A540670-B74B-5CDA-0DFB-87986BD41458}"/>
              </a:ext>
            </a:extLst>
          </p:cNvPr>
          <p:cNvSpPr>
            <a:spLocks noGrp="1"/>
          </p:cNvSpPr>
          <p:nvPr>
            <p:ph type="sldNum" sz="quarter" idx="12"/>
          </p:nvPr>
        </p:nvSpPr>
        <p:spPr/>
        <p:txBody>
          <a:bodyPr/>
          <a:lstStyle/>
          <a:p>
            <a:fld id="{DACCD566-8347-4119-86BF-A6563B5D6583}" type="slidenum">
              <a:rPr lang="fr-FR" smtClean="0"/>
              <a:t>‹N°›</a:t>
            </a:fld>
            <a:endParaRPr lang="fr-FR"/>
          </a:p>
        </p:txBody>
      </p:sp>
    </p:spTree>
    <p:extLst>
      <p:ext uri="{BB962C8B-B14F-4D97-AF65-F5344CB8AC3E}">
        <p14:creationId xmlns:p14="http://schemas.microsoft.com/office/powerpoint/2010/main" val="9791181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0D593A0-83E2-B914-22D8-B7A650274C2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23B9F84-5A78-9955-0033-F28C2A2B0404}"/>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F42347BB-5D02-90EF-0508-88040F016A93}"/>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9E4EDDD2-3DA4-9758-A690-70C4DEAD3593}"/>
              </a:ext>
            </a:extLst>
          </p:cNvPr>
          <p:cNvSpPr>
            <a:spLocks noGrp="1"/>
          </p:cNvSpPr>
          <p:nvPr>
            <p:ph type="dt" sz="half" idx="10"/>
          </p:nvPr>
        </p:nvSpPr>
        <p:spPr/>
        <p:txBody>
          <a:bodyPr/>
          <a:lstStyle/>
          <a:p>
            <a:fld id="{B48C50AC-2DE8-4692-93C2-B5AD6C329673}" type="datetime1">
              <a:rPr lang="fr-FR" smtClean="0"/>
              <a:t>21/06/2022</a:t>
            </a:fld>
            <a:endParaRPr lang="fr-FR"/>
          </a:p>
        </p:txBody>
      </p:sp>
      <p:sp>
        <p:nvSpPr>
          <p:cNvPr id="6" name="Espace réservé du pied de page 5">
            <a:extLst>
              <a:ext uri="{FF2B5EF4-FFF2-40B4-BE49-F238E27FC236}">
                <a16:creationId xmlns:a16="http://schemas.microsoft.com/office/drawing/2014/main" id="{44B6DE47-CE59-827F-EAC1-6CA264E2768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C3F6B804-68AB-119F-CA10-3FE3764CC21B}"/>
              </a:ext>
            </a:extLst>
          </p:cNvPr>
          <p:cNvSpPr>
            <a:spLocks noGrp="1"/>
          </p:cNvSpPr>
          <p:nvPr>
            <p:ph type="sldNum" sz="quarter" idx="12"/>
          </p:nvPr>
        </p:nvSpPr>
        <p:spPr/>
        <p:txBody>
          <a:bodyPr/>
          <a:lstStyle/>
          <a:p>
            <a:fld id="{DACCD566-8347-4119-86BF-A6563B5D6583}" type="slidenum">
              <a:rPr lang="fr-FR" smtClean="0"/>
              <a:t>‹N°›</a:t>
            </a:fld>
            <a:endParaRPr lang="fr-FR"/>
          </a:p>
        </p:txBody>
      </p:sp>
    </p:spTree>
    <p:extLst>
      <p:ext uri="{BB962C8B-B14F-4D97-AF65-F5344CB8AC3E}">
        <p14:creationId xmlns:p14="http://schemas.microsoft.com/office/powerpoint/2010/main" val="13598865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2252447-B1F9-67A5-479F-01CB1F9A283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054885CA-F295-13DC-DE99-1E2493F7E2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E6209E04-451E-45C3-4E7B-473D44B27C19}"/>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8508C225-CD71-B7DA-A8F2-CED79C14174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0B8086DB-3959-17FA-5CBA-5480CB0881E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6DA5C6A5-0103-457D-BFEF-12E686BDB130}"/>
              </a:ext>
            </a:extLst>
          </p:cNvPr>
          <p:cNvSpPr>
            <a:spLocks noGrp="1"/>
          </p:cNvSpPr>
          <p:nvPr>
            <p:ph type="dt" sz="half" idx="10"/>
          </p:nvPr>
        </p:nvSpPr>
        <p:spPr/>
        <p:txBody>
          <a:bodyPr/>
          <a:lstStyle/>
          <a:p>
            <a:fld id="{2198A73B-AE5F-4D18-B6A1-B135EC995765}" type="datetime1">
              <a:rPr lang="fr-FR" smtClean="0"/>
              <a:t>21/06/2022</a:t>
            </a:fld>
            <a:endParaRPr lang="fr-FR"/>
          </a:p>
        </p:txBody>
      </p:sp>
      <p:sp>
        <p:nvSpPr>
          <p:cNvPr id="8" name="Espace réservé du pied de page 7">
            <a:extLst>
              <a:ext uri="{FF2B5EF4-FFF2-40B4-BE49-F238E27FC236}">
                <a16:creationId xmlns:a16="http://schemas.microsoft.com/office/drawing/2014/main" id="{FB6FB3EB-D735-82B7-990A-960AA804A8E3}"/>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1FA0FCC5-6D23-23B7-5365-91E26BC1E45E}"/>
              </a:ext>
            </a:extLst>
          </p:cNvPr>
          <p:cNvSpPr>
            <a:spLocks noGrp="1"/>
          </p:cNvSpPr>
          <p:nvPr>
            <p:ph type="sldNum" sz="quarter" idx="12"/>
          </p:nvPr>
        </p:nvSpPr>
        <p:spPr/>
        <p:txBody>
          <a:bodyPr/>
          <a:lstStyle/>
          <a:p>
            <a:fld id="{DACCD566-8347-4119-86BF-A6563B5D6583}" type="slidenum">
              <a:rPr lang="fr-FR" smtClean="0"/>
              <a:t>‹N°›</a:t>
            </a:fld>
            <a:endParaRPr lang="fr-FR"/>
          </a:p>
        </p:txBody>
      </p:sp>
    </p:spTree>
    <p:extLst>
      <p:ext uri="{BB962C8B-B14F-4D97-AF65-F5344CB8AC3E}">
        <p14:creationId xmlns:p14="http://schemas.microsoft.com/office/powerpoint/2010/main" val="19961881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C160E7-213E-B649-2C0D-CE86A46E50E5}"/>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B479F38D-63FC-3E5E-0BD5-07BB9628AEE1}"/>
              </a:ext>
            </a:extLst>
          </p:cNvPr>
          <p:cNvSpPr>
            <a:spLocks noGrp="1"/>
          </p:cNvSpPr>
          <p:nvPr>
            <p:ph type="dt" sz="half" idx="10"/>
          </p:nvPr>
        </p:nvSpPr>
        <p:spPr/>
        <p:txBody>
          <a:bodyPr/>
          <a:lstStyle/>
          <a:p>
            <a:fld id="{09F5666A-5EC4-4416-B6A7-3EC6EFE059C6}" type="datetime1">
              <a:rPr lang="fr-FR" smtClean="0"/>
              <a:t>21/06/2022</a:t>
            </a:fld>
            <a:endParaRPr lang="fr-FR"/>
          </a:p>
        </p:txBody>
      </p:sp>
      <p:sp>
        <p:nvSpPr>
          <p:cNvPr id="4" name="Espace réservé du pied de page 3">
            <a:extLst>
              <a:ext uri="{FF2B5EF4-FFF2-40B4-BE49-F238E27FC236}">
                <a16:creationId xmlns:a16="http://schemas.microsoft.com/office/drawing/2014/main" id="{6D2C6008-B68C-76EB-111D-8772ED65F90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0F1CCAA0-110F-F6C3-A093-0D677349B5BC}"/>
              </a:ext>
            </a:extLst>
          </p:cNvPr>
          <p:cNvSpPr>
            <a:spLocks noGrp="1"/>
          </p:cNvSpPr>
          <p:nvPr>
            <p:ph type="sldNum" sz="quarter" idx="12"/>
          </p:nvPr>
        </p:nvSpPr>
        <p:spPr/>
        <p:txBody>
          <a:bodyPr/>
          <a:lstStyle/>
          <a:p>
            <a:fld id="{DACCD566-8347-4119-86BF-A6563B5D6583}" type="slidenum">
              <a:rPr lang="fr-FR" smtClean="0"/>
              <a:t>‹N°›</a:t>
            </a:fld>
            <a:endParaRPr lang="fr-FR"/>
          </a:p>
        </p:txBody>
      </p:sp>
    </p:spTree>
    <p:extLst>
      <p:ext uri="{BB962C8B-B14F-4D97-AF65-F5344CB8AC3E}">
        <p14:creationId xmlns:p14="http://schemas.microsoft.com/office/powerpoint/2010/main" val="340265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7DB4C0FF-5C38-1061-C59A-571D135DAFEE}"/>
              </a:ext>
            </a:extLst>
          </p:cNvPr>
          <p:cNvSpPr>
            <a:spLocks noGrp="1"/>
          </p:cNvSpPr>
          <p:nvPr>
            <p:ph type="dt" sz="half" idx="10"/>
          </p:nvPr>
        </p:nvSpPr>
        <p:spPr/>
        <p:txBody>
          <a:bodyPr/>
          <a:lstStyle/>
          <a:p>
            <a:fld id="{9A411DCE-364F-4D29-B9D4-48E95711609F}" type="datetime1">
              <a:rPr lang="fr-FR" smtClean="0"/>
              <a:t>21/06/2022</a:t>
            </a:fld>
            <a:endParaRPr lang="fr-FR"/>
          </a:p>
        </p:txBody>
      </p:sp>
      <p:sp>
        <p:nvSpPr>
          <p:cNvPr id="3" name="Espace réservé du pied de page 2">
            <a:extLst>
              <a:ext uri="{FF2B5EF4-FFF2-40B4-BE49-F238E27FC236}">
                <a16:creationId xmlns:a16="http://schemas.microsoft.com/office/drawing/2014/main" id="{BCDB90FC-12A0-E047-8C39-2F82B4C9F9A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6875BB10-77AA-06DC-B593-83546CD34F2C}"/>
              </a:ext>
            </a:extLst>
          </p:cNvPr>
          <p:cNvSpPr>
            <a:spLocks noGrp="1"/>
          </p:cNvSpPr>
          <p:nvPr>
            <p:ph type="sldNum" sz="quarter" idx="12"/>
          </p:nvPr>
        </p:nvSpPr>
        <p:spPr/>
        <p:txBody>
          <a:bodyPr/>
          <a:lstStyle/>
          <a:p>
            <a:fld id="{DACCD566-8347-4119-86BF-A6563B5D6583}" type="slidenum">
              <a:rPr lang="fr-FR" smtClean="0"/>
              <a:t>‹N°›</a:t>
            </a:fld>
            <a:endParaRPr lang="fr-FR"/>
          </a:p>
        </p:txBody>
      </p:sp>
    </p:spTree>
    <p:extLst>
      <p:ext uri="{BB962C8B-B14F-4D97-AF65-F5344CB8AC3E}">
        <p14:creationId xmlns:p14="http://schemas.microsoft.com/office/powerpoint/2010/main" val="16113528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046317-969A-E9B6-F990-062A92D6550A}"/>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E6D52E02-B657-5D21-5619-FC0C3B41F6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9EE94463-17FE-362B-AE40-25ED961E34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5FFE7628-F0AB-243A-7CD9-D272BB00D96C}"/>
              </a:ext>
            </a:extLst>
          </p:cNvPr>
          <p:cNvSpPr>
            <a:spLocks noGrp="1"/>
          </p:cNvSpPr>
          <p:nvPr>
            <p:ph type="dt" sz="half" idx="10"/>
          </p:nvPr>
        </p:nvSpPr>
        <p:spPr/>
        <p:txBody>
          <a:bodyPr/>
          <a:lstStyle/>
          <a:p>
            <a:fld id="{9C1EF18D-C251-4BA2-B95E-8E075C8F866F}" type="datetime1">
              <a:rPr lang="fr-FR" smtClean="0"/>
              <a:t>21/06/2022</a:t>
            </a:fld>
            <a:endParaRPr lang="fr-FR"/>
          </a:p>
        </p:txBody>
      </p:sp>
      <p:sp>
        <p:nvSpPr>
          <p:cNvPr id="6" name="Espace réservé du pied de page 5">
            <a:extLst>
              <a:ext uri="{FF2B5EF4-FFF2-40B4-BE49-F238E27FC236}">
                <a16:creationId xmlns:a16="http://schemas.microsoft.com/office/drawing/2014/main" id="{D65CF609-8DBE-ED3B-ACC9-90954F4F21F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5D214F91-2E3A-4A69-393D-A6EDCAB06527}"/>
              </a:ext>
            </a:extLst>
          </p:cNvPr>
          <p:cNvSpPr>
            <a:spLocks noGrp="1"/>
          </p:cNvSpPr>
          <p:nvPr>
            <p:ph type="sldNum" sz="quarter" idx="12"/>
          </p:nvPr>
        </p:nvSpPr>
        <p:spPr/>
        <p:txBody>
          <a:bodyPr/>
          <a:lstStyle/>
          <a:p>
            <a:fld id="{DACCD566-8347-4119-86BF-A6563B5D6583}" type="slidenum">
              <a:rPr lang="fr-FR" smtClean="0"/>
              <a:t>‹N°›</a:t>
            </a:fld>
            <a:endParaRPr lang="fr-FR"/>
          </a:p>
        </p:txBody>
      </p:sp>
    </p:spTree>
    <p:extLst>
      <p:ext uri="{BB962C8B-B14F-4D97-AF65-F5344CB8AC3E}">
        <p14:creationId xmlns:p14="http://schemas.microsoft.com/office/powerpoint/2010/main" val="536082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71DC3A-B215-8274-5BC3-263BE7E9D39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50960E01-08ED-B9B4-C3E9-0B97BD91634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0F864E53-D66E-2BFA-3D80-562351DF72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C49B36D-052B-263C-2F06-53E06005E443}"/>
              </a:ext>
            </a:extLst>
          </p:cNvPr>
          <p:cNvSpPr>
            <a:spLocks noGrp="1"/>
          </p:cNvSpPr>
          <p:nvPr>
            <p:ph type="dt" sz="half" idx="10"/>
          </p:nvPr>
        </p:nvSpPr>
        <p:spPr/>
        <p:txBody>
          <a:bodyPr/>
          <a:lstStyle/>
          <a:p>
            <a:fld id="{E67E1A6E-E511-4A13-9996-4D5BEA843D2A}" type="datetime1">
              <a:rPr lang="fr-FR" smtClean="0"/>
              <a:t>21/06/2022</a:t>
            </a:fld>
            <a:endParaRPr lang="fr-FR"/>
          </a:p>
        </p:txBody>
      </p:sp>
      <p:sp>
        <p:nvSpPr>
          <p:cNvPr id="6" name="Espace réservé du pied de page 5">
            <a:extLst>
              <a:ext uri="{FF2B5EF4-FFF2-40B4-BE49-F238E27FC236}">
                <a16:creationId xmlns:a16="http://schemas.microsoft.com/office/drawing/2014/main" id="{0CF8C244-9605-F940-DF08-771FA1108B0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660181C-9057-F55C-78E2-6E89090CD30B}"/>
              </a:ext>
            </a:extLst>
          </p:cNvPr>
          <p:cNvSpPr>
            <a:spLocks noGrp="1"/>
          </p:cNvSpPr>
          <p:nvPr>
            <p:ph type="sldNum" sz="quarter" idx="12"/>
          </p:nvPr>
        </p:nvSpPr>
        <p:spPr/>
        <p:txBody>
          <a:bodyPr/>
          <a:lstStyle/>
          <a:p>
            <a:fld id="{DACCD566-8347-4119-86BF-A6563B5D6583}" type="slidenum">
              <a:rPr lang="fr-FR" smtClean="0"/>
              <a:t>‹N°›</a:t>
            </a:fld>
            <a:endParaRPr lang="fr-FR"/>
          </a:p>
        </p:txBody>
      </p:sp>
    </p:spTree>
    <p:extLst>
      <p:ext uri="{BB962C8B-B14F-4D97-AF65-F5344CB8AC3E}">
        <p14:creationId xmlns:p14="http://schemas.microsoft.com/office/powerpoint/2010/main" val="30185616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6945957F-2EF8-5469-CD5D-5788AC379B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E64CEECE-A6C7-32A2-95AF-311F300657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F5B042B-6C04-77BB-FF52-701A47DEA99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600BDA-B503-49D1-9ABF-E16AD33D4C55}" type="datetime1">
              <a:rPr lang="fr-FR" smtClean="0"/>
              <a:t>21/06/2022</a:t>
            </a:fld>
            <a:endParaRPr lang="fr-FR"/>
          </a:p>
        </p:txBody>
      </p:sp>
      <p:sp>
        <p:nvSpPr>
          <p:cNvPr id="5" name="Espace réservé du pied de page 4">
            <a:extLst>
              <a:ext uri="{FF2B5EF4-FFF2-40B4-BE49-F238E27FC236}">
                <a16:creationId xmlns:a16="http://schemas.microsoft.com/office/drawing/2014/main" id="{A0BCC835-DB59-A2BF-F836-EF0E07CE4DC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8CF5C5B0-3F2C-A6E0-FEC0-92830F6F108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CCD566-8347-4119-86BF-A6563B5D6583}" type="slidenum">
              <a:rPr lang="fr-FR" smtClean="0"/>
              <a:t>‹N°›</a:t>
            </a:fld>
            <a:endParaRPr lang="fr-FR"/>
          </a:p>
        </p:txBody>
      </p:sp>
    </p:spTree>
    <p:extLst>
      <p:ext uri="{BB962C8B-B14F-4D97-AF65-F5344CB8AC3E}">
        <p14:creationId xmlns:p14="http://schemas.microsoft.com/office/powerpoint/2010/main" val="1179449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2.sv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3.png"/><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24.sv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6.png"/><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24.sv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6.png"/><Relationship Id="rId5" Type="http://schemas.openxmlformats.org/officeDocument/2006/relationships/image" Target="../media/image3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4.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sv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6.gif"/><Relationship Id="rId3" Type="http://schemas.openxmlformats.org/officeDocument/2006/relationships/image" Target="../media/image4.png"/><Relationship Id="rId7"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1.png"/><Relationship Id="rId9" Type="http://schemas.openxmlformats.org/officeDocument/2006/relationships/image" Target="../media/image7.jp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6.svg"/><Relationship Id="rId5" Type="http://schemas.openxmlformats.org/officeDocument/2006/relationships/image" Target="../media/image15.png"/><Relationship Id="rId10" Type="http://schemas.openxmlformats.org/officeDocument/2006/relationships/image" Target="../media/image20.svg"/><Relationship Id="rId4" Type="http://schemas.openxmlformats.org/officeDocument/2006/relationships/image" Target="../media/image14.png"/><Relationship Id="rId9"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22.sv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31.png"/><Relationship Id="rId4"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1310686"/>
            <a:ext cx="9144000" cy="1865890"/>
          </a:xfrm>
        </p:spPr>
        <p:txBody>
          <a:bodyPr>
            <a:normAutofit fontScale="90000"/>
          </a:bodyPr>
          <a:lstStyle/>
          <a:p>
            <a:r>
              <a:rPr lang="en-US" sz="6000" b="0" i="0" u="none" strike="noStrike" kern="1200" baseline="0" dirty="0">
                <a:solidFill>
                  <a:schemeClr val="accent1">
                    <a:lumMod val="50000"/>
                  </a:schemeClr>
                </a:solidFill>
                <a:latin typeface="Arial" panose="020B0604020202020204" pitchFamily="34" charset="0"/>
              </a:rPr>
              <a:t>Pupillometry investigation in visual imagery extremes</a:t>
            </a:r>
            <a:endParaRPr lang="en-GB" dirty="0">
              <a:solidFill>
                <a:schemeClr val="accent1">
                  <a:lumMod val="50000"/>
                </a:schemeClr>
              </a:solidFill>
              <a:latin typeface="Bahnschrift SemiCondensed" panose="020B0502040204020203" pitchFamily="34" charset="0"/>
            </a:endParaRPr>
          </a:p>
        </p:txBody>
      </p:sp>
      <p:sp>
        <p:nvSpPr>
          <p:cNvPr id="3" name="Sous-titre 2"/>
          <p:cNvSpPr>
            <a:spLocks noGrp="1"/>
          </p:cNvSpPr>
          <p:nvPr>
            <p:ph type="subTitle" idx="1"/>
          </p:nvPr>
        </p:nvSpPr>
        <p:spPr>
          <a:xfrm>
            <a:off x="1524000" y="3324946"/>
            <a:ext cx="9144000" cy="1998894"/>
          </a:xfrm>
        </p:spPr>
        <p:txBody>
          <a:bodyPr>
            <a:normAutofit fontScale="70000" lnSpcReduction="20000"/>
          </a:bodyPr>
          <a:lstStyle/>
          <a:p>
            <a:r>
              <a:rPr lang="fr-FR" dirty="0">
                <a:solidFill>
                  <a:schemeClr val="accent1">
                    <a:lumMod val="50000"/>
                  </a:schemeClr>
                </a:solidFill>
                <a:latin typeface="Bahnschrift Light" panose="020B0502040204020203" pitchFamily="34" charset="0"/>
              </a:rPr>
              <a:t>PASTUREL Léo</a:t>
            </a:r>
          </a:p>
          <a:p>
            <a:r>
              <a:rPr lang="fr-FR" dirty="0">
                <a:solidFill>
                  <a:schemeClr val="accent1">
                    <a:lumMod val="50000"/>
                  </a:schemeClr>
                </a:solidFill>
                <a:latin typeface="Bahnschrift Light" panose="020B0502040204020203" pitchFamily="34" charset="0"/>
              </a:rPr>
              <a:t>Inscrit en Master Sciences Cognitives</a:t>
            </a:r>
          </a:p>
          <a:p>
            <a:endParaRPr lang="fr-FR" dirty="0">
              <a:solidFill>
                <a:schemeClr val="accent1">
                  <a:lumMod val="50000"/>
                </a:schemeClr>
              </a:solidFill>
              <a:latin typeface="Bahnschrift Light" panose="020B0502040204020203" pitchFamily="34" charset="0"/>
            </a:endParaRPr>
          </a:p>
          <a:p>
            <a:pPr>
              <a:spcBef>
                <a:spcPts val="0"/>
              </a:spcBef>
            </a:pPr>
            <a:r>
              <a:rPr lang="fr-FR" dirty="0">
                <a:solidFill>
                  <a:schemeClr val="accent1">
                    <a:lumMod val="50000"/>
                  </a:schemeClr>
                </a:solidFill>
                <a:latin typeface="Bahnschrift Light" panose="020B0502040204020203" pitchFamily="34" charset="0"/>
              </a:rPr>
              <a:t>Université Grenoble Alpes (UGA)</a:t>
            </a:r>
          </a:p>
          <a:p>
            <a:pPr>
              <a:spcBef>
                <a:spcPts val="0"/>
              </a:spcBef>
            </a:pPr>
            <a:r>
              <a:rPr lang="fr-FR" dirty="0">
                <a:solidFill>
                  <a:schemeClr val="accent1">
                    <a:lumMod val="50000"/>
                  </a:schemeClr>
                </a:solidFill>
                <a:latin typeface="Bahnschrift Light" panose="020B0502040204020203" pitchFamily="34" charset="0"/>
              </a:rPr>
              <a:t>Institut Polytechnique de Grenoble (G-INP) </a:t>
            </a:r>
          </a:p>
          <a:p>
            <a:pPr>
              <a:spcBef>
                <a:spcPts val="0"/>
              </a:spcBef>
            </a:pPr>
            <a:r>
              <a:rPr lang="fr-FR" dirty="0">
                <a:solidFill>
                  <a:schemeClr val="accent1">
                    <a:lumMod val="50000"/>
                  </a:schemeClr>
                </a:solidFill>
                <a:latin typeface="Bahnschrift Light" panose="020B0502040204020203" pitchFamily="34" charset="0"/>
              </a:rPr>
              <a:t>Laboratoire de Psychologie et Neuro-Cognition (LPNC)</a:t>
            </a:r>
          </a:p>
          <a:p>
            <a:pPr>
              <a:spcBef>
                <a:spcPts val="0"/>
              </a:spcBef>
            </a:pPr>
            <a:endParaRPr lang="fr-FR" dirty="0">
              <a:solidFill>
                <a:schemeClr val="accent1">
                  <a:lumMod val="50000"/>
                </a:schemeClr>
              </a:solidFill>
              <a:latin typeface="Bahnschrift Light" panose="020B0502040204020203" pitchFamily="34" charset="0"/>
            </a:endParaRPr>
          </a:p>
          <a:p>
            <a:pPr>
              <a:spcBef>
                <a:spcPts val="0"/>
              </a:spcBef>
            </a:pPr>
            <a:r>
              <a:rPr lang="fr-FR" dirty="0">
                <a:solidFill>
                  <a:schemeClr val="accent1">
                    <a:lumMod val="50000"/>
                  </a:schemeClr>
                </a:solidFill>
                <a:latin typeface="Bahnschrift Light" panose="020B0502040204020203" pitchFamily="34" charset="0"/>
              </a:rPr>
              <a:t>Supervisé par: CHAUVIN Alan &amp; GUYADER Nathalie</a:t>
            </a:r>
          </a:p>
          <a:p>
            <a:pPr>
              <a:spcBef>
                <a:spcPts val="0"/>
              </a:spcBef>
            </a:pPr>
            <a:r>
              <a:rPr lang="fr-FR">
                <a:solidFill>
                  <a:schemeClr val="accent1">
                    <a:lumMod val="50000"/>
                  </a:schemeClr>
                </a:solidFill>
                <a:latin typeface="Bahnschrift Light" panose="020B0502040204020203" pitchFamily="34" charset="0"/>
              </a:rPr>
              <a:t>Expert : MEARY David</a:t>
            </a:r>
            <a:endParaRPr lang="en-GB" dirty="0">
              <a:solidFill>
                <a:schemeClr val="accent1">
                  <a:lumMod val="50000"/>
                </a:schemeClr>
              </a:solidFill>
              <a:latin typeface="Bahnschrift Light" panose="020B0502040204020203" pitchFamily="34" charset="0"/>
            </a:endParaRPr>
          </a:p>
          <a:p>
            <a:pPr>
              <a:spcBef>
                <a:spcPts val="0"/>
              </a:spcBef>
            </a:pPr>
            <a:endParaRPr lang="fr-FR" dirty="0">
              <a:solidFill>
                <a:schemeClr val="accent1">
                  <a:lumMod val="50000"/>
                </a:schemeClr>
              </a:solidFill>
              <a:latin typeface="Bahnschrift Light" panose="020B0502040204020203" pitchFamily="34" charset="0"/>
            </a:endParaRPr>
          </a:p>
        </p:txBody>
      </p:sp>
      <p:pic>
        <p:nvPicPr>
          <p:cNvPr id="8" name="Image 7">
            <a:extLst>
              <a:ext uri="{FF2B5EF4-FFF2-40B4-BE49-F238E27FC236}">
                <a16:creationId xmlns:a16="http://schemas.microsoft.com/office/drawing/2014/main" id="{D2E2DB96-4962-2A98-2A07-8F86507A16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360" y="5771162"/>
            <a:ext cx="1816783" cy="930865"/>
          </a:xfrm>
          <a:prstGeom prst="rect">
            <a:avLst/>
          </a:prstGeom>
        </p:spPr>
      </p:pic>
      <p:grpSp>
        <p:nvGrpSpPr>
          <p:cNvPr id="15" name="Groupe 2">
            <a:extLst>
              <a:ext uri="{FF2B5EF4-FFF2-40B4-BE49-F238E27FC236}">
                <a16:creationId xmlns:a16="http://schemas.microsoft.com/office/drawing/2014/main" id="{EC376728-4025-1A70-7D05-62426C291827}"/>
              </a:ext>
            </a:extLst>
          </p:cNvPr>
          <p:cNvGrpSpPr>
            <a:grpSpLocks/>
          </p:cNvGrpSpPr>
          <p:nvPr/>
        </p:nvGrpSpPr>
        <p:grpSpPr bwMode="auto">
          <a:xfrm>
            <a:off x="5121570" y="5787174"/>
            <a:ext cx="1942141" cy="923435"/>
            <a:chOff x="247862" y="426449"/>
            <a:chExt cx="1773931" cy="934358"/>
          </a:xfrm>
        </p:grpSpPr>
        <p:pic>
          <p:nvPicPr>
            <p:cNvPr id="16" name="Picture 4" descr="http://imss-www.upmf-grenoble.fr/prevert/SpecialiteSC/_borders/icalogo.gif">
              <a:extLst>
                <a:ext uri="{FF2B5EF4-FFF2-40B4-BE49-F238E27FC236}">
                  <a16:creationId xmlns:a16="http://schemas.microsoft.com/office/drawing/2014/main" id="{2DFD68FB-E955-BAD1-D5B3-57FB5245B6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862" y="426449"/>
              <a:ext cx="652439" cy="93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ZoneTexte 16">
              <a:extLst>
                <a:ext uri="{FF2B5EF4-FFF2-40B4-BE49-F238E27FC236}">
                  <a16:creationId xmlns:a16="http://schemas.microsoft.com/office/drawing/2014/main" id="{C67FB277-5606-E1C6-2798-EACFCB343FBB}"/>
                </a:ext>
              </a:extLst>
            </p:cNvPr>
            <p:cNvSpPr txBox="1"/>
            <p:nvPr/>
          </p:nvSpPr>
          <p:spPr>
            <a:xfrm>
              <a:off x="900303" y="511297"/>
              <a:ext cx="1121490" cy="840827"/>
            </a:xfrm>
            <a:prstGeom prst="rect">
              <a:avLst/>
            </a:prstGeom>
            <a:noFill/>
          </p:spPr>
          <p:txBody>
            <a:bodyPr wrap="square">
              <a:spAutoFit/>
            </a:bodyPr>
            <a:lstStyle/>
            <a:p>
              <a:pPr>
                <a:defRPr/>
              </a:pPr>
              <a:r>
                <a:rPr lang="fr-FR" sz="1600" dirty="0">
                  <a:solidFill>
                    <a:schemeClr val="accent2">
                      <a:lumMod val="75000"/>
                    </a:schemeClr>
                  </a:solidFill>
                  <a:latin typeface="Batang" panose="02030600000101010101" pitchFamily="18" charset="-127"/>
                  <a:ea typeface="Batang" panose="02030600000101010101" pitchFamily="18" charset="-127"/>
                </a:rPr>
                <a:t>Master </a:t>
              </a:r>
            </a:p>
            <a:p>
              <a:pPr>
                <a:defRPr/>
              </a:pPr>
              <a:r>
                <a:rPr lang="fr-FR" sz="1600" dirty="0">
                  <a:solidFill>
                    <a:schemeClr val="accent2">
                      <a:lumMod val="75000"/>
                    </a:schemeClr>
                  </a:solidFill>
                  <a:latin typeface="Batang" panose="02030600000101010101" pitchFamily="18" charset="-127"/>
                  <a:ea typeface="Batang" panose="02030600000101010101" pitchFamily="18" charset="-127"/>
                </a:rPr>
                <a:t>Sciences Cognitives</a:t>
              </a:r>
            </a:p>
          </p:txBody>
        </p:sp>
      </p:grpSp>
      <p:pic>
        <p:nvPicPr>
          <p:cNvPr id="18" name="Image 2">
            <a:extLst>
              <a:ext uri="{FF2B5EF4-FFF2-40B4-BE49-F238E27FC236}">
                <a16:creationId xmlns:a16="http://schemas.microsoft.com/office/drawing/2014/main" id="{AE781598-5837-BF7E-EE79-14CE8861CC9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96330" y="5824915"/>
            <a:ext cx="2746002" cy="92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Image 7">
            <a:extLst>
              <a:ext uri="{FF2B5EF4-FFF2-40B4-BE49-F238E27FC236}">
                <a16:creationId xmlns:a16="http://schemas.microsoft.com/office/drawing/2014/main" id="{B2B49372-54C0-148D-FC5B-3FC2E8924B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34323" y="191498"/>
            <a:ext cx="1779587"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Image 10">
            <a:extLst>
              <a:ext uri="{FF2B5EF4-FFF2-40B4-BE49-F238E27FC236}">
                <a16:creationId xmlns:a16="http://schemas.microsoft.com/office/drawing/2014/main" id="{7A82FDBB-D673-8708-DF23-175A5DC6F11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074951" y="5824915"/>
            <a:ext cx="1641289" cy="923225"/>
          </a:xfrm>
          <a:prstGeom prst="rect">
            <a:avLst/>
          </a:prstGeom>
        </p:spPr>
      </p:pic>
      <p:pic>
        <p:nvPicPr>
          <p:cNvPr id="12" name="Image 11">
            <a:extLst>
              <a:ext uri="{FF2B5EF4-FFF2-40B4-BE49-F238E27FC236}">
                <a16:creationId xmlns:a16="http://schemas.microsoft.com/office/drawing/2014/main" id="{F2ED3198-E927-88FF-311C-B2DC8F928C2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03600" y="5787174"/>
            <a:ext cx="1326141" cy="933824"/>
          </a:xfrm>
          <a:prstGeom prst="rect">
            <a:avLst/>
          </a:prstGeom>
        </p:spPr>
      </p:pic>
      <p:pic>
        <p:nvPicPr>
          <p:cNvPr id="6" name="Image 5">
            <a:extLst>
              <a:ext uri="{FF2B5EF4-FFF2-40B4-BE49-F238E27FC236}">
                <a16:creationId xmlns:a16="http://schemas.microsoft.com/office/drawing/2014/main" id="{C1A41A7D-C5DD-92F3-B7CE-C3C1E870281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011762" y="5771162"/>
            <a:ext cx="977189" cy="977189"/>
          </a:xfrm>
          <a:prstGeom prst="rect">
            <a:avLst/>
          </a:prstGeom>
        </p:spPr>
      </p:pic>
    </p:spTree>
    <p:extLst>
      <p:ext uri="{BB962C8B-B14F-4D97-AF65-F5344CB8AC3E}">
        <p14:creationId xmlns:p14="http://schemas.microsoft.com/office/powerpoint/2010/main" val="1934424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dirty="0">
                <a:solidFill>
                  <a:schemeClr val="accent1">
                    <a:lumMod val="50000"/>
                  </a:schemeClr>
                </a:solidFill>
                <a:latin typeface="Bahnschrift SemiCondensed" panose="020B0502040204020203" pitchFamily="34" charset="0"/>
              </a:rPr>
              <a:t>Résultats IF</a:t>
            </a:r>
            <a:endParaRPr lang="en-GB" dirty="0">
              <a:solidFill>
                <a:schemeClr val="accent1">
                  <a:lumMod val="50000"/>
                </a:schemeClr>
              </a:solidFill>
              <a:latin typeface="Bahnschrift SemiCondensed" panose="020B0502040204020203" pitchFamily="34" charset="0"/>
            </a:endParaRP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Espace réservé du contenu 11">
            <a:extLst>
              <a:ext uri="{FF2B5EF4-FFF2-40B4-BE49-F238E27FC236}">
                <a16:creationId xmlns:a16="http://schemas.microsoft.com/office/drawing/2014/main" id="{A74A3897-7FCE-88B6-EE81-AAB02F7FAFC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9002" y="2210406"/>
            <a:ext cx="6304362" cy="3470583"/>
          </a:xfrm>
        </p:spPr>
      </p:pic>
      <p:pic>
        <p:nvPicPr>
          <p:cNvPr id="15" name="Image 14">
            <a:extLst>
              <a:ext uri="{FF2B5EF4-FFF2-40B4-BE49-F238E27FC236}">
                <a16:creationId xmlns:a16="http://schemas.microsoft.com/office/drawing/2014/main" id="{0DCC21D3-30D7-C159-EA85-4B55E87886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341005"/>
            <a:ext cx="2517809" cy="1373801"/>
          </a:xfrm>
          <a:prstGeom prst="rect">
            <a:avLst/>
          </a:prstGeom>
        </p:spPr>
      </p:pic>
      <p:pic>
        <p:nvPicPr>
          <p:cNvPr id="16" name="Image 15">
            <a:extLst>
              <a:ext uri="{FF2B5EF4-FFF2-40B4-BE49-F238E27FC236}">
                <a16:creationId xmlns:a16="http://schemas.microsoft.com/office/drawing/2014/main" id="{6E3F5110-5D87-92C0-3020-5DB4BA1491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69688" y="2210406"/>
            <a:ext cx="4853963" cy="3470583"/>
          </a:xfrm>
          <a:prstGeom prst="rect">
            <a:avLst/>
          </a:prstGeom>
        </p:spPr>
      </p:pic>
      <p:sp>
        <p:nvSpPr>
          <p:cNvPr id="20" name="Rectangle 19">
            <a:extLst>
              <a:ext uri="{FF2B5EF4-FFF2-40B4-BE49-F238E27FC236}">
                <a16:creationId xmlns:a16="http://schemas.microsoft.com/office/drawing/2014/main" id="{25BD8130-8BE0-76EE-2367-765158EEC369}"/>
              </a:ext>
            </a:extLst>
          </p:cNvPr>
          <p:cNvSpPr/>
          <p:nvPr/>
        </p:nvSpPr>
        <p:spPr>
          <a:xfrm>
            <a:off x="9196669" y="6077247"/>
            <a:ext cx="2454133" cy="461665"/>
          </a:xfrm>
          <a:prstGeom prst="rect">
            <a:avLst/>
          </a:prstGeom>
        </p:spPr>
        <p:txBody>
          <a:bodyPr wrap="square">
            <a:spAutoFit/>
          </a:bodyPr>
          <a:lstStyle/>
          <a:p>
            <a:r>
              <a:rPr lang="fr-FR" sz="2400" dirty="0">
                <a:solidFill>
                  <a:schemeClr val="accent1">
                    <a:lumMod val="50000"/>
                  </a:schemeClr>
                </a:solidFill>
                <a:latin typeface="Bahnschrift SemiLight SemiConde" panose="020B0502040204020203" pitchFamily="34" charset="0"/>
              </a:rPr>
              <a:t>N = 50 participants</a:t>
            </a:r>
          </a:p>
        </p:txBody>
      </p:sp>
      <p:pic>
        <p:nvPicPr>
          <p:cNvPr id="21" name="Graphique 20" descr="Œil">
            <a:extLst>
              <a:ext uri="{FF2B5EF4-FFF2-40B4-BE49-F238E27FC236}">
                <a16:creationId xmlns:a16="http://schemas.microsoft.com/office/drawing/2014/main" id="{FF8A832C-57E2-9C5F-2E39-877E8130637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7600" y="0"/>
            <a:ext cx="914400" cy="914400"/>
          </a:xfrm>
          <a:prstGeom prst="rect">
            <a:avLst/>
          </a:prstGeom>
        </p:spPr>
      </p:pic>
      <p:sp>
        <p:nvSpPr>
          <p:cNvPr id="3" name="Espace réservé du numéro de diapositive 2">
            <a:extLst>
              <a:ext uri="{FF2B5EF4-FFF2-40B4-BE49-F238E27FC236}">
                <a16:creationId xmlns:a16="http://schemas.microsoft.com/office/drawing/2014/main" id="{96483341-B71A-0B1D-D175-C27A5D2DD18F}"/>
              </a:ext>
            </a:extLst>
          </p:cNvPr>
          <p:cNvSpPr>
            <a:spLocks noGrp="1"/>
          </p:cNvSpPr>
          <p:nvPr>
            <p:ph type="sldNum" sz="quarter" idx="12"/>
          </p:nvPr>
        </p:nvSpPr>
        <p:spPr/>
        <p:txBody>
          <a:bodyPr/>
          <a:lstStyle/>
          <a:p>
            <a:fld id="{DACCD566-8347-4119-86BF-A6563B5D6583}" type="slidenum">
              <a:rPr lang="fr-FR" smtClean="0"/>
              <a:t>10</a:t>
            </a:fld>
            <a:endParaRPr lang="fr-FR"/>
          </a:p>
        </p:txBody>
      </p:sp>
      <p:cxnSp>
        <p:nvCxnSpPr>
          <p:cNvPr id="17" name="Connecteur droit avec flèche 16">
            <a:extLst>
              <a:ext uri="{FF2B5EF4-FFF2-40B4-BE49-F238E27FC236}">
                <a16:creationId xmlns:a16="http://schemas.microsoft.com/office/drawing/2014/main" id="{2C944958-8639-2B2E-4FEF-AEE2B48694DA}"/>
              </a:ext>
            </a:extLst>
          </p:cNvPr>
          <p:cNvCxnSpPr>
            <a:cxnSpLocks/>
          </p:cNvCxnSpPr>
          <p:nvPr/>
        </p:nvCxnSpPr>
        <p:spPr>
          <a:xfrm flipV="1">
            <a:off x="3336290" y="3482340"/>
            <a:ext cx="114300" cy="347398"/>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18" name="ZoneTexte 17">
            <a:extLst>
              <a:ext uri="{FF2B5EF4-FFF2-40B4-BE49-F238E27FC236}">
                <a16:creationId xmlns:a16="http://schemas.microsoft.com/office/drawing/2014/main" id="{3ECB8580-1865-CBEF-F06E-93615EC7F9CD}"/>
              </a:ext>
            </a:extLst>
          </p:cNvPr>
          <p:cNvSpPr txBox="1"/>
          <p:nvPr/>
        </p:nvSpPr>
        <p:spPr>
          <a:xfrm>
            <a:off x="3336290" y="3562256"/>
            <a:ext cx="899605" cy="323165"/>
          </a:xfrm>
          <a:prstGeom prst="rect">
            <a:avLst/>
          </a:prstGeom>
          <a:noFill/>
        </p:spPr>
        <p:txBody>
          <a:bodyPr wrap="none" rtlCol="0">
            <a:spAutoFit/>
          </a:bodyPr>
          <a:lstStyle/>
          <a:p>
            <a:r>
              <a:rPr lang="fr-FR" sz="1500" dirty="0">
                <a:solidFill>
                  <a:srgbClr val="C00000"/>
                </a:solidFill>
                <a:latin typeface="Bahnschrift Light SemiCondensed" panose="020B0502040204020203" pitchFamily="34" charset="0"/>
              </a:rPr>
              <a:t>Dilatation</a:t>
            </a:r>
          </a:p>
        </p:txBody>
      </p:sp>
      <p:cxnSp>
        <p:nvCxnSpPr>
          <p:cNvPr id="19" name="Connecteur droit avec flèche 18">
            <a:extLst>
              <a:ext uri="{FF2B5EF4-FFF2-40B4-BE49-F238E27FC236}">
                <a16:creationId xmlns:a16="http://schemas.microsoft.com/office/drawing/2014/main" id="{3F5F3141-7E60-7C5E-CB19-41DA25AE6473}"/>
              </a:ext>
            </a:extLst>
          </p:cNvPr>
          <p:cNvCxnSpPr>
            <a:cxnSpLocks/>
          </p:cNvCxnSpPr>
          <p:nvPr/>
        </p:nvCxnSpPr>
        <p:spPr>
          <a:xfrm>
            <a:off x="3301365" y="4029075"/>
            <a:ext cx="49530" cy="704850"/>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22" name="ZoneTexte 21">
            <a:extLst>
              <a:ext uri="{FF2B5EF4-FFF2-40B4-BE49-F238E27FC236}">
                <a16:creationId xmlns:a16="http://schemas.microsoft.com/office/drawing/2014/main" id="{E4229CD1-A14B-6EA7-EDC9-D06BDF7E9FEC}"/>
              </a:ext>
            </a:extLst>
          </p:cNvPr>
          <p:cNvSpPr txBox="1"/>
          <p:nvPr/>
        </p:nvSpPr>
        <p:spPr>
          <a:xfrm>
            <a:off x="3259455" y="4147826"/>
            <a:ext cx="1050288" cy="323165"/>
          </a:xfrm>
          <a:prstGeom prst="rect">
            <a:avLst/>
          </a:prstGeom>
          <a:noFill/>
        </p:spPr>
        <p:txBody>
          <a:bodyPr wrap="none" rtlCol="0">
            <a:spAutoFit/>
          </a:bodyPr>
          <a:lstStyle/>
          <a:p>
            <a:r>
              <a:rPr lang="fr-FR" sz="1500" dirty="0">
                <a:solidFill>
                  <a:schemeClr val="accent1">
                    <a:lumMod val="75000"/>
                  </a:schemeClr>
                </a:solidFill>
                <a:latin typeface="Bahnschrift Light SemiCondensed" panose="020B0502040204020203" pitchFamily="34" charset="0"/>
              </a:rPr>
              <a:t>Contraction</a:t>
            </a:r>
          </a:p>
        </p:txBody>
      </p:sp>
      <p:sp>
        <p:nvSpPr>
          <p:cNvPr id="14" name="ZoneTexte 13">
            <a:extLst>
              <a:ext uri="{FF2B5EF4-FFF2-40B4-BE49-F238E27FC236}">
                <a16:creationId xmlns:a16="http://schemas.microsoft.com/office/drawing/2014/main" id="{B0683A73-4418-86D7-86D4-F89710C74110}"/>
              </a:ext>
            </a:extLst>
          </p:cNvPr>
          <p:cNvSpPr txBox="1"/>
          <p:nvPr/>
        </p:nvSpPr>
        <p:spPr>
          <a:xfrm>
            <a:off x="9769146" y="4805990"/>
            <a:ext cx="975396" cy="461665"/>
          </a:xfrm>
          <a:prstGeom prst="rect">
            <a:avLst/>
          </a:prstGeom>
          <a:noFill/>
        </p:spPr>
        <p:txBody>
          <a:bodyPr wrap="square" rtlCol="0">
            <a:spAutoFit/>
          </a:bodyPr>
          <a:lstStyle/>
          <a:p>
            <a:pPr algn="ctr"/>
            <a:r>
              <a:rPr lang="fr-FR" sz="1200" dirty="0">
                <a:solidFill>
                  <a:srgbClr val="FF0000"/>
                </a:solidFill>
                <a:latin typeface="Bahnschrift Light" panose="020B0502040204020203" pitchFamily="34" charset="0"/>
              </a:rPr>
              <a:t>T-test</a:t>
            </a:r>
          </a:p>
          <a:p>
            <a:pPr algn="ctr"/>
            <a:r>
              <a:rPr lang="fr-FR" sz="1200" dirty="0">
                <a:solidFill>
                  <a:srgbClr val="FF0000"/>
                </a:solidFill>
                <a:latin typeface="Bahnschrift Light" panose="020B0502040204020203" pitchFamily="34" charset="0"/>
              </a:rPr>
              <a:t>p &lt; 0.001***</a:t>
            </a:r>
          </a:p>
        </p:txBody>
      </p:sp>
      <p:sp>
        <p:nvSpPr>
          <p:cNvPr id="23" name="ZoneTexte 22">
            <a:extLst>
              <a:ext uri="{FF2B5EF4-FFF2-40B4-BE49-F238E27FC236}">
                <a16:creationId xmlns:a16="http://schemas.microsoft.com/office/drawing/2014/main" id="{BDB2EAA1-78C4-82FB-EB91-2A8128DB513E}"/>
              </a:ext>
            </a:extLst>
          </p:cNvPr>
          <p:cNvSpPr txBox="1"/>
          <p:nvPr/>
        </p:nvSpPr>
        <p:spPr>
          <a:xfrm>
            <a:off x="8069579" y="4898322"/>
            <a:ext cx="820457" cy="461665"/>
          </a:xfrm>
          <a:prstGeom prst="rect">
            <a:avLst/>
          </a:prstGeom>
          <a:noFill/>
        </p:spPr>
        <p:txBody>
          <a:bodyPr wrap="square" rtlCol="0">
            <a:spAutoFit/>
          </a:bodyPr>
          <a:lstStyle/>
          <a:p>
            <a:pPr algn="ctr"/>
            <a:r>
              <a:rPr lang="fr-FR" sz="1200" dirty="0">
                <a:solidFill>
                  <a:schemeClr val="accent1">
                    <a:lumMod val="50000"/>
                  </a:schemeClr>
                </a:solidFill>
                <a:latin typeface="Bahnschrift Light" panose="020B0502040204020203" pitchFamily="34" charset="0"/>
              </a:rPr>
              <a:t>T-test</a:t>
            </a:r>
          </a:p>
          <a:p>
            <a:pPr algn="ctr"/>
            <a:r>
              <a:rPr lang="fr-FR" sz="1200" dirty="0">
                <a:solidFill>
                  <a:schemeClr val="accent1">
                    <a:lumMod val="50000"/>
                  </a:schemeClr>
                </a:solidFill>
                <a:latin typeface="Bahnschrift Light" panose="020B0502040204020203" pitchFamily="34" charset="0"/>
              </a:rPr>
              <a:t>p = 0.402</a:t>
            </a:r>
          </a:p>
        </p:txBody>
      </p:sp>
    </p:spTree>
    <p:extLst>
      <p:ext uri="{BB962C8B-B14F-4D97-AF65-F5344CB8AC3E}">
        <p14:creationId xmlns:p14="http://schemas.microsoft.com/office/powerpoint/2010/main" val="6722698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2">
            <a:extLst>
              <a:ext uri="{FF2B5EF4-FFF2-40B4-BE49-F238E27FC236}">
                <a16:creationId xmlns:a16="http://schemas.microsoft.com/office/drawing/2014/main" id="{2820B740-100D-E8C9-F722-5581279D4AD8}"/>
              </a:ext>
            </a:extLst>
          </p:cNvPr>
          <p:cNvSpPr txBox="1">
            <a:spLocks/>
          </p:cNvSpPr>
          <p:nvPr/>
        </p:nvSpPr>
        <p:spPr>
          <a:xfrm>
            <a:off x="822958" y="1825625"/>
            <a:ext cx="1023112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dirty="0">
              <a:solidFill>
                <a:schemeClr val="accent1">
                  <a:lumMod val="50000"/>
                </a:schemeClr>
              </a:solidFill>
              <a:latin typeface="Bahnschrift Light" panose="020B0502040204020203" pitchFamily="34" charset="0"/>
            </a:endParaRPr>
          </a:p>
          <a:p>
            <a:r>
              <a:rPr lang="fr-FR" strike="sngStrike" dirty="0">
                <a:solidFill>
                  <a:schemeClr val="accent1">
                    <a:lumMod val="50000"/>
                  </a:schemeClr>
                </a:solidFill>
                <a:latin typeface="Bahnschrift Light" panose="020B0502040204020203" pitchFamily="34" charset="0"/>
              </a:rPr>
              <a:t>La pupille réagit différemment pendant l’imagerie visuelle mentale en fonction des conditions.</a:t>
            </a:r>
            <a:endParaRPr lang="fr-FR" dirty="0">
              <a:solidFill>
                <a:schemeClr val="accent1">
                  <a:lumMod val="50000"/>
                </a:schemeClr>
              </a:solidFill>
              <a:latin typeface="Bahnschrift Light" panose="020B0502040204020203" pitchFamily="34" charset="0"/>
            </a:endParaRPr>
          </a:p>
          <a:p>
            <a:endParaRPr lang="fr-FR" dirty="0">
              <a:solidFill>
                <a:schemeClr val="accent1">
                  <a:lumMod val="50000"/>
                </a:schemeClr>
              </a:solidFill>
              <a:latin typeface="Bahnschrift Light" panose="020B0502040204020203" pitchFamily="34" charset="0"/>
            </a:endParaRPr>
          </a:p>
          <a:p>
            <a:r>
              <a:rPr lang="fr-FR" b="1" dirty="0">
                <a:solidFill>
                  <a:schemeClr val="accent1">
                    <a:lumMod val="50000"/>
                  </a:schemeClr>
                </a:solidFill>
                <a:latin typeface="Bahnschrift Light" panose="020B0502040204020203" pitchFamily="34" charset="0"/>
              </a:rPr>
              <a:t>Non réplication des résultats </a:t>
            </a:r>
            <a:r>
              <a:rPr lang="fr-FR" b="1" dirty="0" err="1">
                <a:solidFill>
                  <a:schemeClr val="accent1">
                    <a:lumMod val="50000"/>
                  </a:schemeClr>
                </a:solidFill>
                <a:latin typeface="Bahnschrift Light" panose="020B0502040204020203" pitchFamily="34" charset="0"/>
              </a:rPr>
              <a:t>pré-existants</a:t>
            </a:r>
            <a:r>
              <a:rPr lang="fr-FR" b="1" dirty="0">
                <a:solidFill>
                  <a:schemeClr val="accent1">
                    <a:lumMod val="50000"/>
                  </a:schemeClr>
                </a:solidFill>
                <a:latin typeface="Bahnschrift Light" panose="020B0502040204020203" pitchFamily="34" charset="0"/>
              </a:rPr>
              <a:t>!!!</a:t>
            </a:r>
          </a:p>
          <a:p>
            <a:pPr marL="0" indent="0">
              <a:buNone/>
            </a:pPr>
            <a:endParaRPr lang="fr-FR" strike="sngStrike" dirty="0">
              <a:solidFill>
                <a:schemeClr val="accent1">
                  <a:lumMod val="50000"/>
                </a:schemeClr>
              </a:solidFill>
              <a:latin typeface="Bahnschrift Light" panose="020B0502040204020203" pitchFamily="34" charset="0"/>
            </a:endParaRPr>
          </a:p>
        </p:txBody>
      </p:sp>
      <p:sp>
        <p:nvSpPr>
          <p:cNvPr id="2" name="Titre 1"/>
          <p:cNvSpPr>
            <a:spLocks noGrp="1"/>
          </p:cNvSpPr>
          <p:nvPr>
            <p:ph type="title"/>
          </p:nvPr>
        </p:nvSpPr>
        <p:spPr/>
        <p:txBody>
          <a:bodyPr/>
          <a:lstStyle/>
          <a:p>
            <a:r>
              <a:rPr lang="en-GB" dirty="0">
                <a:solidFill>
                  <a:schemeClr val="accent1">
                    <a:lumMod val="50000"/>
                  </a:schemeClr>
                </a:solidFill>
                <a:latin typeface="Bahnschrift SemiCondensed" panose="020B0502040204020203" pitchFamily="34" charset="0"/>
              </a:rPr>
              <a:t>Première </a:t>
            </a:r>
            <a:r>
              <a:rPr lang="en-GB" dirty="0" err="1">
                <a:solidFill>
                  <a:schemeClr val="accent1">
                    <a:lumMod val="50000"/>
                  </a:schemeClr>
                </a:solidFill>
                <a:latin typeface="Bahnschrift SemiCondensed" panose="020B0502040204020203" pitchFamily="34" charset="0"/>
              </a:rPr>
              <a:t>hypothèse</a:t>
            </a:r>
            <a:r>
              <a:rPr lang="en-GB" dirty="0">
                <a:solidFill>
                  <a:schemeClr val="accent1">
                    <a:lumMod val="50000"/>
                  </a:schemeClr>
                </a:solidFill>
                <a:latin typeface="Bahnschrift SemiCondensed" panose="020B0502040204020203" pitchFamily="34" charset="0"/>
              </a:rPr>
              <a:t> </a:t>
            </a:r>
            <a:r>
              <a:rPr lang="en-GB" dirty="0" err="1">
                <a:solidFill>
                  <a:schemeClr val="accent1">
                    <a:lumMod val="50000"/>
                  </a:schemeClr>
                </a:solidFill>
                <a:latin typeface="Bahnschrift SemiCondensed" panose="020B0502040204020203" pitchFamily="34" charset="0"/>
              </a:rPr>
              <a:t>rejetée</a:t>
            </a:r>
            <a:r>
              <a:rPr lang="en-GB" dirty="0">
                <a:solidFill>
                  <a:schemeClr val="accent1">
                    <a:lumMod val="50000"/>
                  </a:schemeClr>
                </a:solidFill>
                <a:latin typeface="Bahnschrift SemiCondensed" panose="020B0502040204020203" pitchFamily="34" charset="0"/>
              </a:rPr>
              <a:t> !</a:t>
            </a: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que 6" descr="Œil">
            <a:extLst>
              <a:ext uri="{FF2B5EF4-FFF2-40B4-BE49-F238E27FC236}">
                <a16:creationId xmlns:a16="http://schemas.microsoft.com/office/drawing/2014/main" id="{9ACE7E80-18FF-9A6F-82F4-970B2E55E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4080" y="2212975"/>
            <a:ext cx="914400" cy="914400"/>
          </a:xfrm>
          <a:prstGeom prst="rect">
            <a:avLst/>
          </a:prstGeom>
        </p:spPr>
      </p:pic>
      <p:sp>
        <p:nvSpPr>
          <p:cNvPr id="5" name="Espace réservé du numéro de diapositive 4">
            <a:extLst>
              <a:ext uri="{FF2B5EF4-FFF2-40B4-BE49-F238E27FC236}">
                <a16:creationId xmlns:a16="http://schemas.microsoft.com/office/drawing/2014/main" id="{149E9B24-F886-76E6-9087-CD4A233886B3}"/>
              </a:ext>
            </a:extLst>
          </p:cNvPr>
          <p:cNvSpPr>
            <a:spLocks noGrp="1"/>
          </p:cNvSpPr>
          <p:nvPr>
            <p:ph type="sldNum" sz="quarter" idx="12"/>
          </p:nvPr>
        </p:nvSpPr>
        <p:spPr/>
        <p:txBody>
          <a:bodyPr/>
          <a:lstStyle/>
          <a:p>
            <a:fld id="{DACCD566-8347-4119-86BF-A6563B5D6583}" type="slidenum">
              <a:rPr lang="fr-FR" smtClean="0"/>
              <a:t>11</a:t>
            </a:fld>
            <a:endParaRPr lang="fr-FR"/>
          </a:p>
        </p:txBody>
      </p:sp>
    </p:spTree>
    <p:extLst>
      <p:ext uri="{BB962C8B-B14F-4D97-AF65-F5344CB8AC3E}">
        <p14:creationId xmlns:p14="http://schemas.microsoft.com/office/powerpoint/2010/main" val="36897025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38200" y="365125"/>
            <a:ext cx="10775202" cy="1325563"/>
          </a:xfrm>
        </p:spPr>
        <p:txBody>
          <a:bodyPr/>
          <a:lstStyle/>
          <a:p>
            <a:r>
              <a:rPr lang="en-GB">
                <a:solidFill>
                  <a:schemeClr val="accent1">
                    <a:lumMod val="50000"/>
                  </a:schemeClr>
                </a:solidFill>
                <a:latin typeface="Bahnschrift SemiCondensed" panose="020B0502040204020203" pitchFamily="34" charset="0"/>
              </a:rPr>
              <a:t>Sous-population : vivacité de l’imagerie visuelle</a:t>
            </a:r>
            <a:endParaRPr lang="en-GB" dirty="0">
              <a:solidFill>
                <a:schemeClr val="accent1">
                  <a:lumMod val="50000"/>
                </a:schemeClr>
              </a:solidFill>
              <a:latin typeface="Bahnschrift SemiCondensed" panose="020B0502040204020203" pitchFamily="34" charset="0"/>
            </a:endParaRP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53D877B-B7BD-0707-1727-30926FBCD854}"/>
              </a:ext>
            </a:extLst>
          </p:cNvPr>
          <p:cNvSpPr>
            <a:spLocks noGrp="1"/>
          </p:cNvSpPr>
          <p:nvPr>
            <p:ph type="sldNum" sz="quarter" idx="12"/>
          </p:nvPr>
        </p:nvSpPr>
        <p:spPr/>
        <p:txBody>
          <a:bodyPr/>
          <a:lstStyle/>
          <a:p>
            <a:fld id="{DACCD566-8347-4119-86BF-A6563B5D6583}" type="slidenum">
              <a:rPr lang="fr-FR" smtClean="0"/>
              <a:t>12</a:t>
            </a:fld>
            <a:endParaRPr lang="fr-FR"/>
          </a:p>
        </p:txBody>
      </p:sp>
      <p:pic>
        <p:nvPicPr>
          <p:cNvPr id="13" name="Espace réservé du contenu 12">
            <a:extLst>
              <a:ext uri="{FF2B5EF4-FFF2-40B4-BE49-F238E27FC236}">
                <a16:creationId xmlns:a16="http://schemas.microsoft.com/office/drawing/2014/main" id="{7E101A03-6AEB-4ECE-F7F1-4DC458ADA6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08759" y="1977869"/>
            <a:ext cx="3754884" cy="2160000"/>
          </a:xfrm>
        </p:spPr>
      </p:pic>
      <p:pic>
        <p:nvPicPr>
          <p:cNvPr id="15" name="Image 14">
            <a:extLst>
              <a:ext uri="{FF2B5EF4-FFF2-40B4-BE49-F238E27FC236}">
                <a16:creationId xmlns:a16="http://schemas.microsoft.com/office/drawing/2014/main" id="{5BDBEE01-B73C-3196-3E47-16D363E22C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15777" y="4185951"/>
            <a:ext cx="3754884" cy="2160000"/>
          </a:xfrm>
          <a:prstGeom prst="rect">
            <a:avLst/>
          </a:prstGeom>
        </p:spPr>
      </p:pic>
      <p:pic>
        <p:nvPicPr>
          <p:cNvPr id="17" name="Image 16">
            <a:extLst>
              <a:ext uri="{FF2B5EF4-FFF2-40B4-BE49-F238E27FC236}">
                <a16:creationId xmlns:a16="http://schemas.microsoft.com/office/drawing/2014/main" id="{BABB464E-C7D0-79BF-6EB8-BEF801BB4E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5777" y="1966962"/>
            <a:ext cx="3754884" cy="2160000"/>
          </a:xfrm>
          <a:prstGeom prst="rect">
            <a:avLst/>
          </a:prstGeom>
        </p:spPr>
      </p:pic>
      <p:sp>
        <p:nvSpPr>
          <p:cNvPr id="18" name="Rectangle 17">
            <a:extLst>
              <a:ext uri="{FF2B5EF4-FFF2-40B4-BE49-F238E27FC236}">
                <a16:creationId xmlns:a16="http://schemas.microsoft.com/office/drawing/2014/main" id="{9B163017-FCB3-E9C2-EF81-7071987EFD58}"/>
              </a:ext>
            </a:extLst>
          </p:cNvPr>
          <p:cNvSpPr/>
          <p:nvPr/>
        </p:nvSpPr>
        <p:spPr>
          <a:xfrm>
            <a:off x="400050" y="1543050"/>
            <a:ext cx="11391900" cy="484182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A9587EBE-F3D0-05D5-3632-94D259A98F61}"/>
              </a:ext>
            </a:extLst>
          </p:cNvPr>
          <p:cNvSpPr/>
          <p:nvPr/>
        </p:nvSpPr>
        <p:spPr>
          <a:xfrm flipV="1">
            <a:off x="400049" y="1924834"/>
            <a:ext cx="11391900" cy="222259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3273FAD3-1653-9FC6-A192-715EE0B200C2}"/>
              </a:ext>
            </a:extLst>
          </p:cNvPr>
          <p:cNvSpPr/>
          <p:nvPr/>
        </p:nvSpPr>
        <p:spPr>
          <a:xfrm flipH="1">
            <a:off x="1508760" y="1542646"/>
            <a:ext cx="4947720" cy="484182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ZoneTexte 21">
            <a:extLst>
              <a:ext uri="{FF2B5EF4-FFF2-40B4-BE49-F238E27FC236}">
                <a16:creationId xmlns:a16="http://schemas.microsoft.com/office/drawing/2014/main" id="{AC90D50C-84C1-9EF0-CCA0-CBCD3C369A89}"/>
              </a:ext>
            </a:extLst>
          </p:cNvPr>
          <p:cNvSpPr txBox="1"/>
          <p:nvPr/>
        </p:nvSpPr>
        <p:spPr>
          <a:xfrm>
            <a:off x="3611364" y="1564665"/>
            <a:ext cx="742511" cy="338554"/>
          </a:xfrm>
          <a:prstGeom prst="rect">
            <a:avLst/>
          </a:prstGeom>
          <a:noFill/>
        </p:spPr>
        <p:txBody>
          <a:bodyPr wrap="none" rtlCol="0">
            <a:spAutoFit/>
          </a:bodyPr>
          <a:lstStyle/>
          <a:p>
            <a:r>
              <a:rPr lang="fr-FR" sz="1600" dirty="0">
                <a:solidFill>
                  <a:schemeClr val="accent1">
                    <a:lumMod val="50000"/>
                  </a:schemeClr>
                </a:solidFill>
                <a:latin typeface="Bahnschrift Light" panose="020B0502040204020203" pitchFamily="34" charset="0"/>
              </a:rPr>
              <a:t>Faible</a:t>
            </a:r>
          </a:p>
        </p:txBody>
      </p:sp>
      <p:sp>
        <p:nvSpPr>
          <p:cNvPr id="23" name="ZoneTexte 22">
            <a:extLst>
              <a:ext uri="{FF2B5EF4-FFF2-40B4-BE49-F238E27FC236}">
                <a16:creationId xmlns:a16="http://schemas.microsoft.com/office/drawing/2014/main" id="{68876306-A0B6-9E83-8DCB-BFF228DB48A4}"/>
              </a:ext>
            </a:extLst>
          </p:cNvPr>
          <p:cNvSpPr txBox="1"/>
          <p:nvPr/>
        </p:nvSpPr>
        <p:spPr>
          <a:xfrm>
            <a:off x="8778607" y="1564665"/>
            <a:ext cx="691215" cy="338554"/>
          </a:xfrm>
          <a:prstGeom prst="rect">
            <a:avLst/>
          </a:prstGeom>
          <a:noFill/>
        </p:spPr>
        <p:txBody>
          <a:bodyPr wrap="none" rtlCol="0">
            <a:spAutoFit/>
          </a:bodyPr>
          <a:lstStyle/>
          <a:p>
            <a:r>
              <a:rPr lang="fr-FR" sz="1600" dirty="0">
                <a:solidFill>
                  <a:schemeClr val="accent1">
                    <a:lumMod val="50000"/>
                  </a:schemeClr>
                </a:solidFill>
                <a:latin typeface="Bahnschrift Light" panose="020B0502040204020203" pitchFamily="34" charset="0"/>
              </a:rPr>
              <a:t>Élevé</a:t>
            </a:r>
          </a:p>
        </p:txBody>
      </p:sp>
      <p:sp>
        <p:nvSpPr>
          <p:cNvPr id="24" name="ZoneTexte 23">
            <a:extLst>
              <a:ext uri="{FF2B5EF4-FFF2-40B4-BE49-F238E27FC236}">
                <a16:creationId xmlns:a16="http://schemas.microsoft.com/office/drawing/2014/main" id="{49F55F3A-E681-C53C-F59D-001A1848C12E}"/>
              </a:ext>
            </a:extLst>
          </p:cNvPr>
          <p:cNvSpPr txBox="1"/>
          <p:nvPr/>
        </p:nvSpPr>
        <p:spPr>
          <a:xfrm>
            <a:off x="578598" y="2743745"/>
            <a:ext cx="726481" cy="584775"/>
          </a:xfrm>
          <a:prstGeom prst="rect">
            <a:avLst/>
          </a:prstGeom>
          <a:noFill/>
        </p:spPr>
        <p:txBody>
          <a:bodyPr wrap="none" rtlCol="0">
            <a:spAutoFit/>
          </a:bodyPr>
          <a:lstStyle/>
          <a:p>
            <a:pPr algn="ctr"/>
            <a:r>
              <a:rPr lang="fr-FR" sz="1600" dirty="0">
                <a:solidFill>
                  <a:schemeClr val="accent1">
                    <a:lumMod val="50000"/>
                  </a:schemeClr>
                </a:solidFill>
                <a:latin typeface="Bahnschrift Light" panose="020B0502040204020203" pitchFamily="34" charset="0"/>
              </a:rPr>
              <a:t>Mean</a:t>
            </a:r>
          </a:p>
          <a:p>
            <a:pPr algn="ctr"/>
            <a:r>
              <a:rPr lang="fr-FR" sz="1600" dirty="0">
                <a:solidFill>
                  <a:schemeClr val="accent1">
                    <a:lumMod val="50000"/>
                  </a:schemeClr>
                </a:solidFill>
                <a:latin typeface="Bahnschrift Light" panose="020B0502040204020203" pitchFamily="34" charset="0"/>
              </a:rPr>
              <a:t>rating</a:t>
            </a:r>
          </a:p>
        </p:txBody>
      </p:sp>
      <p:sp>
        <p:nvSpPr>
          <p:cNvPr id="25" name="ZoneTexte 24">
            <a:extLst>
              <a:ext uri="{FF2B5EF4-FFF2-40B4-BE49-F238E27FC236}">
                <a16:creationId xmlns:a16="http://schemas.microsoft.com/office/drawing/2014/main" id="{A6B6B50F-B61E-26C5-F11A-BDEFD791D5DD}"/>
              </a:ext>
            </a:extLst>
          </p:cNvPr>
          <p:cNvSpPr txBox="1"/>
          <p:nvPr/>
        </p:nvSpPr>
        <p:spPr>
          <a:xfrm>
            <a:off x="673976" y="5107073"/>
            <a:ext cx="535724" cy="338554"/>
          </a:xfrm>
          <a:prstGeom prst="rect">
            <a:avLst/>
          </a:prstGeom>
          <a:noFill/>
        </p:spPr>
        <p:txBody>
          <a:bodyPr wrap="none" rtlCol="0">
            <a:spAutoFit/>
          </a:bodyPr>
          <a:lstStyle/>
          <a:p>
            <a:pPr algn="ctr"/>
            <a:r>
              <a:rPr lang="fr-FR" sz="1600" dirty="0">
                <a:solidFill>
                  <a:schemeClr val="accent1">
                    <a:lumMod val="50000"/>
                  </a:schemeClr>
                </a:solidFill>
                <a:latin typeface="Bahnschrift Light" panose="020B0502040204020203" pitchFamily="34" charset="0"/>
              </a:rPr>
              <a:t>QMI</a:t>
            </a:r>
          </a:p>
        </p:txBody>
      </p:sp>
      <p:cxnSp>
        <p:nvCxnSpPr>
          <p:cNvPr id="27" name="Connecteur droit 26">
            <a:extLst>
              <a:ext uri="{FF2B5EF4-FFF2-40B4-BE49-F238E27FC236}">
                <a16:creationId xmlns:a16="http://schemas.microsoft.com/office/drawing/2014/main" id="{BACA9E6C-B9EA-D907-9311-3C2DB81CBD93}"/>
              </a:ext>
            </a:extLst>
          </p:cNvPr>
          <p:cNvCxnSpPr/>
          <p:nvPr/>
        </p:nvCxnSpPr>
        <p:spPr>
          <a:xfrm flipV="1">
            <a:off x="1508760" y="4147432"/>
            <a:ext cx="4947720" cy="223703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6F82949-2ADB-DCAB-FAA4-564E6D8005BE}"/>
              </a:ext>
            </a:extLst>
          </p:cNvPr>
          <p:cNvSpPr/>
          <p:nvPr/>
        </p:nvSpPr>
        <p:spPr>
          <a:xfrm>
            <a:off x="5424534" y="2603203"/>
            <a:ext cx="874242"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noir</a:t>
            </a:r>
            <a:r>
              <a:rPr lang="fr-FR" sz="1600" dirty="0">
                <a:solidFill>
                  <a:schemeClr val="accent1">
                    <a:lumMod val="50000"/>
                  </a:schemeClr>
                </a:solidFill>
                <a:latin typeface="Bahnschrift SemiLight SemiConde" panose="020B0502040204020203" pitchFamily="34" charset="0"/>
              </a:rPr>
              <a:t> = 5</a:t>
            </a:r>
          </a:p>
        </p:txBody>
      </p:sp>
      <p:sp>
        <p:nvSpPr>
          <p:cNvPr id="29" name="Rectangle 28">
            <a:extLst>
              <a:ext uri="{FF2B5EF4-FFF2-40B4-BE49-F238E27FC236}">
                <a16:creationId xmlns:a16="http://schemas.microsoft.com/office/drawing/2014/main" id="{85D82F2E-797F-EDE0-6392-BB0503EFFE2F}"/>
              </a:ext>
            </a:extLst>
          </p:cNvPr>
          <p:cNvSpPr/>
          <p:nvPr/>
        </p:nvSpPr>
        <p:spPr>
          <a:xfrm>
            <a:off x="5422940" y="3090446"/>
            <a:ext cx="957846"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blanc</a:t>
            </a:r>
            <a:r>
              <a:rPr lang="fr-FR" sz="1600" dirty="0">
                <a:solidFill>
                  <a:schemeClr val="accent1">
                    <a:lumMod val="50000"/>
                  </a:schemeClr>
                </a:solidFill>
                <a:latin typeface="Bahnschrift SemiLight SemiConde" panose="020B0502040204020203" pitchFamily="34" charset="0"/>
              </a:rPr>
              <a:t> = 15</a:t>
            </a:r>
          </a:p>
        </p:txBody>
      </p:sp>
      <p:sp>
        <p:nvSpPr>
          <p:cNvPr id="30" name="Rectangle 29">
            <a:extLst>
              <a:ext uri="{FF2B5EF4-FFF2-40B4-BE49-F238E27FC236}">
                <a16:creationId xmlns:a16="http://schemas.microsoft.com/office/drawing/2014/main" id="{3A9D3934-6434-954B-E6BD-93A215384C0F}"/>
              </a:ext>
            </a:extLst>
          </p:cNvPr>
          <p:cNvSpPr/>
          <p:nvPr/>
        </p:nvSpPr>
        <p:spPr>
          <a:xfrm>
            <a:off x="10663989" y="2603203"/>
            <a:ext cx="874242"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noir</a:t>
            </a:r>
            <a:r>
              <a:rPr lang="fr-FR" sz="1600" dirty="0">
                <a:solidFill>
                  <a:schemeClr val="accent1">
                    <a:lumMod val="50000"/>
                  </a:schemeClr>
                </a:solidFill>
                <a:latin typeface="Bahnschrift SemiLight SemiConde" panose="020B0502040204020203" pitchFamily="34" charset="0"/>
              </a:rPr>
              <a:t> = 19</a:t>
            </a:r>
          </a:p>
        </p:txBody>
      </p:sp>
      <p:sp>
        <p:nvSpPr>
          <p:cNvPr id="31" name="Rectangle 30">
            <a:extLst>
              <a:ext uri="{FF2B5EF4-FFF2-40B4-BE49-F238E27FC236}">
                <a16:creationId xmlns:a16="http://schemas.microsoft.com/office/drawing/2014/main" id="{B397D761-5129-74AF-1AA0-055801B60B7C}"/>
              </a:ext>
            </a:extLst>
          </p:cNvPr>
          <p:cNvSpPr/>
          <p:nvPr/>
        </p:nvSpPr>
        <p:spPr>
          <a:xfrm>
            <a:off x="10655556" y="3090446"/>
            <a:ext cx="957846"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blanc</a:t>
            </a:r>
            <a:r>
              <a:rPr lang="fr-FR" sz="1600" dirty="0">
                <a:solidFill>
                  <a:schemeClr val="accent1">
                    <a:lumMod val="50000"/>
                  </a:schemeClr>
                </a:solidFill>
                <a:latin typeface="Bahnschrift SemiLight SemiConde" panose="020B0502040204020203" pitchFamily="34" charset="0"/>
              </a:rPr>
              <a:t> = 13</a:t>
            </a:r>
          </a:p>
        </p:txBody>
      </p:sp>
      <p:sp>
        <p:nvSpPr>
          <p:cNvPr id="32" name="Rectangle 31">
            <a:extLst>
              <a:ext uri="{FF2B5EF4-FFF2-40B4-BE49-F238E27FC236}">
                <a16:creationId xmlns:a16="http://schemas.microsoft.com/office/drawing/2014/main" id="{680CBAE2-AAE5-41B5-3C00-C8A64434872F}"/>
              </a:ext>
            </a:extLst>
          </p:cNvPr>
          <p:cNvSpPr/>
          <p:nvPr/>
        </p:nvSpPr>
        <p:spPr>
          <a:xfrm>
            <a:off x="10593773" y="4863452"/>
            <a:ext cx="874242"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noir</a:t>
            </a:r>
            <a:r>
              <a:rPr lang="fr-FR" sz="1600" dirty="0">
                <a:solidFill>
                  <a:schemeClr val="accent1">
                    <a:lumMod val="50000"/>
                  </a:schemeClr>
                </a:solidFill>
                <a:latin typeface="Bahnschrift SemiLight SemiConde" panose="020B0502040204020203" pitchFamily="34" charset="0"/>
              </a:rPr>
              <a:t> = 13</a:t>
            </a:r>
          </a:p>
        </p:txBody>
      </p:sp>
      <p:sp>
        <p:nvSpPr>
          <p:cNvPr id="33" name="Rectangle 32">
            <a:extLst>
              <a:ext uri="{FF2B5EF4-FFF2-40B4-BE49-F238E27FC236}">
                <a16:creationId xmlns:a16="http://schemas.microsoft.com/office/drawing/2014/main" id="{D271BEC7-DCFF-3F22-2B4D-2DDAA0D1B46F}"/>
              </a:ext>
            </a:extLst>
          </p:cNvPr>
          <p:cNvSpPr/>
          <p:nvPr/>
        </p:nvSpPr>
        <p:spPr>
          <a:xfrm>
            <a:off x="10585340" y="5350695"/>
            <a:ext cx="957846"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blanc</a:t>
            </a:r>
            <a:r>
              <a:rPr lang="fr-FR" sz="1600" dirty="0">
                <a:solidFill>
                  <a:schemeClr val="accent1">
                    <a:lumMod val="50000"/>
                  </a:schemeClr>
                </a:solidFill>
                <a:latin typeface="Bahnschrift SemiLight SemiConde" panose="020B0502040204020203" pitchFamily="34" charset="0"/>
              </a:rPr>
              <a:t> = 13</a:t>
            </a:r>
          </a:p>
        </p:txBody>
      </p:sp>
      <p:pic>
        <p:nvPicPr>
          <p:cNvPr id="26" name="Graphique 25" descr="Tête avec engrenages">
            <a:extLst>
              <a:ext uri="{FF2B5EF4-FFF2-40B4-BE49-F238E27FC236}">
                <a16:creationId xmlns:a16="http://schemas.microsoft.com/office/drawing/2014/main" id="{0450460D-66B3-6DCF-0F5D-03901EC0AC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7600" y="0"/>
            <a:ext cx="914400" cy="914400"/>
          </a:xfrm>
          <a:prstGeom prst="rect">
            <a:avLst/>
          </a:prstGeom>
        </p:spPr>
      </p:pic>
    </p:spTree>
    <p:extLst>
      <p:ext uri="{BB962C8B-B14F-4D97-AF65-F5344CB8AC3E}">
        <p14:creationId xmlns:p14="http://schemas.microsoft.com/office/powerpoint/2010/main" val="273156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53D877B-B7BD-0707-1727-30926FBCD854}"/>
              </a:ext>
            </a:extLst>
          </p:cNvPr>
          <p:cNvSpPr>
            <a:spLocks noGrp="1"/>
          </p:cNvSpPr>
          <p:nvPr>
            <p:ph type="sldNum" sz="quarter" idx="12"/>
          </p:nvPr>
        </p:nvSpPr>
        <p:spPr/>
        <p:txBody>
          <a:bodyPr/>
          <a:lstStyle/>
          <a:p>
            <a:fld id="{DACCD566-8347-4119-86BF-A6563B5D6583}" type="slidenum">
              <a:rPr lang="fr-FR" smtClean="0"/>
              <a:t>13</a:t>
            </a:fld>
            <a:endParaRPr lang="fr-FR"/>
          </a:p>
        </p:txBody>
      </p:sp>
      <p:pic>
        <p:nvPicPr>
          <p:cNvPr id="8" name="Image 7">
            <a:extLst>
              <a:ext uri="{FF2B5EF4-FFF2-40B4-BE49-F238E27FC236}">
                <a16:creationId xmlns:a16="http://schemas.microsoft.com/office/drawing/2014/main" id="{76DF26B8-480D-2705-6056-B8FDD65FDF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98254" y="4138422"/>
            <a:ext cx="3729767" cy="2160000"/>
          </a:xfrm>
          <a:prstGeom prst="rect">
            <a:avLst/>
          </a:prstGeom>
        </p:spPr>
      </p:pic>
      <p:pic>
        <p:nvPicPr>
          <p:cNvPr id="11" name="Image 10">
            <a:extLst>
              <a:ext uri="{FF2B5EF4-FFF2-40B4-BE49-F238E27FC236}">
                <a16:creationId xmlns:a16="http://schemas.microsoft.com/office/drawing/2014/main" id="{0A7BDCB8-A27C-AA5B-11BB-A2878DC6C7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98724" y="1956132"/>
            <a:ext cx="3729767" cy="2160000"/>
          </a:xfrm>
          <a:prstGeom prst="rect">
            <a:avLst/>
          </a:prstGeom>
        </p:spPr>
      </p:pic>
      <p:pic>
        <p:nvPicPr>
          <p:cNvPr id="13" name="Image 12">
            <a:extLst>
              <a:ext uri="{FF2B5EF4-FFF2-40B4-BE49-F238E27FC236}">
                <a16:creationId xmlns:a16="http://schemas.microsoft.com/office/drawing/2014/main" id="{D5BE8E94-52B5-C1DA-A07F-A2B6E4599B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50730" y="1956132"/>
            <a:ext cx="3729767" cy="2160000"/>
          </a:xfrm>
          <a:prstGeom prst="rect">
            <a:avLst/>
          </a:prstGeom>
        </p:spPr>
      </p:pic>
      <p:sp>
        <p:nvSpPr>
          <p:cNvPr id="19" name="Rectangle 18">
            <a:extLst>
              <a:ext uri="{FF2B5EF4-FFF2-40B4-BE49-F238E27FC236}">
                <a16:creationId xmlns:a16="http://schemas.microsoft.com/office/drawing/2014/main" id="{A1ECC835-4C06-B563-F5B7-717DBD96E111}"/>
              </a:ext>
            </a:extLst>
          </p:cNvPr>
          <p:cNvSpPr/>
          <p:nvPr/>
        </p:nvSpPr>
        <p:spPr>
          <a:xfrm>
            <a:off x="400050" y="1543050"/>
            <a:ext cx="11391900" cy="484182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3A7CF4C7-0BDF-7A3F-57ED-F1781EB1A0EC}"/>
              </a:ext>
            </a:extLst>
          </p:cNvPr>
          <p:cNvSpPr/>
          <p:nvPr/>
        </p:nvSpPr>
        <p:spPr>
          <a:xfrm flipV="1">
            <a:off x="400049" y="1924834"/>
            <a:ext cx="11391900" cy="2222598"/>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4C18FA8D-58D5-ADB2-DBCA-DB6C9E28FC94}"/>
              </a:ext>
            </a:extLst>
          </p:cNvPr>
          <p:cNvSpPr/>
          <p:nvPr/>
        </p:nvSpPr>
        <p:spPr>
          <a:xfrm flipH="1">
            <a:off x="1508760" y="1542646"/>
            <a:ext cx="4947720" cy="4841825"/>
          </a:xfrm>
          <a:prstGeom prst="rect">
            <a:avLst/>
          </a:prstGeom>
          <a:no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542E25A9-AE8B-4227-2F46-EDF9975195DF}"/>
              </a:ext>
            </a:extLst>
          </p:cNvPr>
          <p:cNvSpPr txBox="1"/>
          <p:nvPr/>
        </p:nvSpPr>
        <p:spPr>
          <a:xfrm>
            <a:off x="578598" y="2743745"/>
            <a:ext cx="726481" cy="584775"/>
          </a:xfrm>
          <a:prstGeom prst="rect">
            <a:avLst/>
          </a:prstGeom>
          <a:noFill/>
        </p:spPr>
        <p:txBody>
          <a:bodyPr wrap="none" rtlCol="0">
            <a:spAutoFit/>
          </a:bodyPr>
          <a:lstStyle/>
          <a:p>
            <a:pPr algn="ctr"/>
            <a:r>
              <a:rPr lang="fr-FR" sz="1600" dirty="0">
                <a:solidFill>
                  <a:schemeClr val="accent1">
                    <a:lumMod val="50000"/>
                  </a:schemeClr>
                </a:solidFill>
                <a:latin typeface="Bahnschrift Light" panose="020B0502040204020203" pitchFamily="34" charset="0"/>
              </a:rPr>
              <a:t>Mean</a:t>
            </a:r>
          </a:p>
          <a:p>
            <a:pPr algn="ctr"/>
            <a:r>
              <a:rPr lang="fr-FR" sz="1600" dirty="0">
                <a:solidFill>
                  <a:schemeClr val="accent1">
                    <a:lumMod val="50000"/>
                  </a:schemeClr>
                </a:solidFill>
                <a:latin typeface="Bahnschrift Light" panose="020B0502040204020203" pitchFamily="34" charset="0"/>
              </a:rPr>
              <a:t>rating</a:t>
            </a:r>
          </a:p>
        </p:txBody>
      </p:sp>
      <p:sp>
        <p:nvSpPr>
          <p:cNvPr id="25" name="ZoneTexte 24">
            <a:extLst>
              <a:ext uri="{FF2B5EF4-FFF2-40B4-BE49-F238E27FC236}">
                <a16:creationId xmlns:a16="http://schemas.microsoft.com/office/drawing/2014/main" id="{67CA56E3-D4D0-2278-BFAE-7E0EECED498C}"/>
              </a:ext>
            </a:extLst>
          </p:cNvPr>
          <p:cNvSpPr txBox="1"/>
          <p:nvPr/>
        </p:nvSpPr>
        <p:spPr>
          <a:xfrm>
            <a:off x="673976" y="5107073"/>
            <a:ext cx="535724" cy="338554"/>
          </a:xfrm>
          <a:prstGeom prst="rect">
            <a:avLst/>
          </a:prstGeom>
          <a:noFill/>
        </p:spPr>
        <p:txBody>
          <a:bodyPr wrap="none" rtlCol="0">
            <a:spAutoFit/>
          </a:bodyPr>
          <a:lstStyle/>
          <a:p>
            <a:pPr algn="ctr"/>
            <a:r>
              <a:rPr lang="fr-FR" sz="1600" dirty="0">
                <a:solidFill>
                  <a:schemeClr val="accent1">
                    <a:lumMod val="50000"/>
                  </a:schemeClr>
                </a:solidFill>
                <a:latin typeface="Bahnschrift Light" panose="020B0502040204020203" pitchFamily="34" charset="0"/>
              </a:rPr>
              <a:t>QMI</a:t>
            </a:r>
          </a:p>
        </p:txBody>
      </p:sp>
      <p:cxnSp>
        <p:nvCxnSpPr>
          <p:cNvPr id="26" name="Connecteur droit 25">
            <a:extLst>
              <a:ext uri="{FF2B5EF4-FFF2-40B4-BE49-F238E27FC236}">
                <a16:creationId xmlns:a16="http://schemas.microsoft.com/office/drawing/2014/main" id="{6D000A8E-47A9-FFC9-EB58-D1A047B663D8}"/>
              </a:ext>
            </a:extLst>
          </p:cNvPr>
          <p:cNvCxnSpPr/>
          <p:nvPr/>
        </p:nvCxnSpPr>
        <p:spPr>
          <a:xfrm flipV="1">
            <a:off x="1508760" y="4147432"/>
            <a:ext cx="4947720" cy="2237039"/>
          </a:xfrm>
          <a:prstGeom prst="line">
            <a:avLst/>
          </a:prstGeom>
          <a:ln>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55A78F99-B12D-57CF-B695-9E5072E7612C}"/>
              </a:ext>
            </a:extLst>
          </p:cNvPr>
          <p:cNvSpPr/>
          <p:nvPr/>
        </p:nvSpPr>
        <p:spPr>
          <a:xfrm>
            <a:off x="5424534" y="2603203"/>
            <a:ext cx="874242"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noir</a:t>
            </a:r>
            <a:r>
              <a:rPr lang="fr-FR" sz="1600" dirty="0">
                <a:solidFill>
                  <a:schemeClr val="accent1">
                    <a:lumMod val="50000"/>
                  </a:schemeClr>
                </a:solidFill>
                <a:latin typeface="Bahnschrift SemiLight SemiConde" panose="020B0502040204020203" pitchFamily="34" charset="0"/>
              </a:rPr>
              <a:t> = 17</a:t>
            </a:r>
          </a:p>
        </p:txBody>
      </p:sp>
      <p:sp>
        <p:nvSpPr>
          <p:cNvPr id="30" name="Rectangle 29">
            <a:extLst>
              <a:ext uri="{FF2B5EF4-FFF2-40B4-BE49-F238E27FC236}">
                <a16:creationId xmlns:a16="http://schemas.microsoft.com/office/drawing/2014/main" id="{195D5481-9DFA-C45A-9F21-6D07358FAB5F}"/>
              </a:ext>
            </a:extLst>
          </p:cNvPr>
          <p:cNvSpPr/>
          <p:nvPr/>
        </p:nvSpPr>
        <p:spPr>
          <a:xfrm>
            <a:off x="5422940" y="3090446"/>
            <a:ext cx="957846"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blanc</a:t>
            </a:r>
            <a:r>
              <a:rPr lang="fr-FR" sz="1600" dirty="0">
                <a:solidFill>
                  <a:schemeClr val="accent1">
                    <a:lumMod val="50000"/>
                  </a:schemeClr>
                </a:solidFill>
                <a:latin typeface="Bahnschrift SemiLight SemiConde" panose="020B0502040204020203" pitchFamily="34" charset="0"/>
              </a:rPr>
              <a:t> = 18</a:t>
            </a:r>
          </a:p>
        </p:txBody>
      </p:sp>
      <p:sp>
        <p:nvSpPr>
          <p:cNvPr id="31" name="Rectangle 30">
            <a:extLst>
              <a:ext uri="{FF2B5EF4-FFF2-40B4-BE49-F238E27FC236}">
                <a16:creationId xmlns:a16="http://schemas.microsoft.com/office/drawing/2014/main" id="{DBE9031B-DA9A-DD4A-94C1-0955E5DA9D42}"/>
              </a:ext>
            </a:extLst>
          </p:cNvPr>
          <p:cNvSpPr/>
          <p:nvPr/>
        </p:nvSpPr>
        <p:spPr>
          <a:xfrm>
            <a:off x="10663989" y="2603203"/>
            <a:ext cx="874242"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noir</a:t>
            </a:r>
            <a:r>
              <a:rPr lang="fr-FR" sz="1600" dirty="0">
                <a:solidFill>
                  <a:schemeClr val="accent1">
                    <a:lumMod val="50000"/>
                  </a:schemeClr>
                </a:solidFill>
                <a:latin typeface="Bahnschrift SemiLight SemiConde" panose="020B0502040204020203" pitchFamily="34" charset="0"/>
              </a:rPr>
              <a:t> = 10</a:t>
            </a:r>
          </a:p>
        </p:txBody>
      </p:sp>
      <p:sp>
        <p:nvSpPr>
          <p:cNvPr id="32" name="Rectangle 31">
            <a:extLst>
              <a:ext uri="{FF2B5EF4-FFF2-40B4-BE49-F238E27FC236}">
                <a16:creationId xmlns:a16="http://schemas.microsoft.com/office/drawing/2014/main" id="{E4B031BE-86EC-87F0-BBDB-8CCE8351BB4A}"/>
              </a:ext>
            </a:extLst>
          </p:cNvPr>
          <p:cNvSpPr/>
          <p:nvPr/>
        </p:nvSpPr>
        <p:spPr>
          <a:xfrm>
            <a:off x="10655556" y="3090446"/>
            <a:ext cx="957846"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blanc</a:t>
            </a:r>
            <a:r>
              <a:rPr lang="fr-FR" sz="1600" dirty="0">
                <a:solidFill>
                  <a:schemeClr val="accent1">
                    <a:lumMod val="50000"/>
                  </a:schemeClr>
                </a:solidFill>
                <a:latin typeface="Bahnschrift SemiLight SemiConde" panose="020B0502040204020203" pitchFamily="34" charset="0"/>
              </a:rPr>
              <a:t> = 9</a:t>
            </a:r>
          </a:p>
        </p:txBody>
      </p:sp>
      <p:sp>
        <p:nvSpPr>
          <p:cNvPr id="33" name="Rectangle 32">
            <a:extLst>
              <a:ext uri="{FF2B5EF4-FFF2-40B4-BE49-F238E27FC236}">
                <a16:creationId xmlns:a16="http://schemas.microsoft.com/office/drawing/2014/main" id="{6B2C2C42-0EBD-90FB-D7F6-D6BFAC5FD65D}"/>
              </a:ext>
            </a:extLst>
          </p:cNvPr>
          <p:cNvSpPr/>
          <p:nvPr/>
        </p:nvSpPr>
        <p:spPr>
          <a:xfrm>
            <a:off x="10593773" y="4863452"/>
            <a:ext cx="874242"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noir</a:t>
            </a:r>
            <a:r>
              <a:rPr lang="fr-FR" sz="1600" dirty="0">
                <a:solidFill>
                  <a:schemeClr val="accent1">
                    <a:lumMod val="50000"/>
                  </a:schemeClr>
                </a:solidFill>
                <a:latin typeface="Bahnschrift SemiLight SemiConde" panose="020B0502040204020203" pitchFamily="34" charset="0"/>
              </a:rPr>
              <a:t> = 13</a:t>
            </a:r>
          </a:p>
        </p:txBody>
      </p:sp>
      <p:sp>
        <p:nvSpPr>
          <p:cNvPr id="34" name="Rectangle 33">
            <a:extLst>
              <a:ext uri="{FF2B5EF4-FFF2-40B4-BE49-F238E27FC236}">
                <a16:creationId xmlns:a16="http://schemas.microsoft.com/office/drawing/2014/main" id="{7B17EF35-3E8A-91F4-3605-2E2FCD7B36B9}"/>
              </a:ext>
            </a:extLst>
          </p:cNvPr>
          <p:cNvSpPr/>
          <p:nvPr/>
        </p:nvSpPr>
        <p:spPr>
          <a:xfrm>
            <a:off x="10585340" y="5350695"/>
            <a:ext cx="957846" cy="338554"/>
          </a:xfrm>
          <a:prstGeom prst="rect">
            <a:avLst/>
          </a:prstGeom>
        </p:spPr>
        <p:txBody>
          <a:bodyPr wrap="square">
            <a:spAutoFit/>
          </a:bodyPr>
          <a:lstStyle/>
          <a:p>
            <a:r>
              <a:rPr lang="fr-FR" sz="1600" dirty="0" err="1">
                <a:solidFill>
                  <a:schemeClr val="accent1">
                    <a:lumMod val="50000"/>
                  </a:schemeClr>
                </a:solidFill>
                <a:latin typeface="Bahnschrift SemiLight SemiConde" panose="020B0502040204020203" pitchFamily="34" charset="0"/>
              </a:rPr>
              <a:t>N</a:t>
            </a:r>
            <a:r>
              <a:rPr lang="fr-FR" sz="1600" baseline="-25000" dirty="0" err="1">
                <a:solidFill>
                  <a:schemeClr val="accent1">
                    <a:lumMod val="50000"/>
                  </a:schemeClr>
                </a:solidFill>
                <a:latin typeface="Bahnschrift SemiLight SemiConde" panose="020B0502040204020203" pitchFamily="34" charset="0"/>
              </a:rPr>
              <a:t>blanc</a:t>
            </a:r>
            <a:r>
              <a:rPr lang="fr-FR" sz="1600" dirty="0">
                <a:solidFill>
                  <a:schemeClr val="accent1">
                    <a:lumMod val="50000"/>
                  </a:schemeClr>
                </a:solidFill>
                <a:latin typeface="Bahnschrift SemiLight SemiConde" panose="020B0502040204020203" pitchFamily="34" charset="0"/>
              </a:rPr>
              <a:t> = 13</a:t>
            </a:r>
          </a:p>
        </p:txBody>
      </p:sp>
      <p:sp>
        <p:nvSpPr>
          <p:cNvPr id="38" name="Titre 1">
            <a:extLst>
              <a:ext uri="{FF2B5EF4-FFF2-40B4-BE49-F238E27FC236}">
                <a16:creationId xmlns:a16="http://schemas.microsoft.com/office/drawing/2014/main" id="{5AA06AAC-8DDB-598E-BC0A-6540AF4EB9DD}"/>
              </a:ext>
            </a:extLst>
          </p:cNvPr>
          <p:cNvSpPr>
            <a:spLocks noGrp="1"/>
          </p:cNvSpPr>
          <p:nvPr>
            <p:ph type="title"/>
          </p:nvPr>
        </p:nvSpPr>
        <p:spPr>
          <a:xfrm>
            <a:off x="838200" y="365125"/>
            <a:ext cx="10775202" cy="1325563"/>
          </a:xfrm>
        </p:spPr>
        <p:txBody>
          <a:bodyPr/>
          <a:lstStyle/>
          <a:p>
            <a:r>
              <a:rPr lang="en-GB" dirty="0">
                <a:solidFill>
                  <a:schemeClr val="accent1">
                    <a:lumMod val="50000"/>
                  </a:schemeClr>
                </a:solidFill>
                <a:latin typeface="Bahnschrift SemiCondensed" panose="020B0502040204020203" pitchFamily="34" charset="0"/>
              </a:rPr>
              <a:t>Sous-population : </a:t>
            </a:r>
            <a:r>
              <a:rPr lang="en-GB" dirty="0" err="1">
                <a:solidFill>
                  <a:schemeClr val="accent1">
                    <a:lumMod val="50000"/>
                  </a:schemeClr>
                </a:solidFill>
                <a:latin typeface="Bahnschrift SemiCondensed" panose="020B0502040204020203" pitchFamily="34" charset="0"/>
              </a:rPr>
              <a:t>vivacité</a:t>
            </a:r>
            <a:r>
              <a:rPr lang="en-GB" dirty="0">
                <a:solidFill>
                  <a:schemeClr val="accent1">
                    <a:lumMod val="50000"/>
                  </a:schemeClr>
                </a:solidFill>
                <a:latin typeface="Bahnschrift SemiCondensed" panose="020B0502040204020203" pitchFamily="34" charset="0"/>
              </a:rPr>
              <a:t> de </a:t>
            </a:r>
            <a:r>
              <a:rPr lang="en-GB" dirty="0" err="1">
                <a:solidFill>
                  <a:schemeClr val="accent1">
                    <a:lumMod val="50000"/>
                  </a:schemeClr>
                </a:solidFill>
                <a:latin typeface="Bahnschrift SemiCondensed" panose="020B0502040204020203" pitchFamily="34" charset="0"/>
              </a:rPr>
              <a:t>l’imagerie</a:t>
            </a:r>
            <a:r>
              <a:rPr lang="en-GB" dirty="0">
                <a:solidFill>
                  <a:schemeClr val="accent1">
                    <a:lumMod val="50000"/>
                  </a:schemeClr>
                </a:solidFill>
                <a:latin typeface="Bahnschrift SemiCondensed" panose="020B0502040204020203" pitchFamily="34" charset="0"/>
              </a:rPr>
              <a:t> </a:t>
            </a:r>
            <a:r>
              <a:rPr lang="en-GB" dirty="0" err="1">
                <a:solidFill>
                  <a:schemeClr val="accent1">
                    <a:lumMod val="50000"/>
                  </a:schemeClr>
                </a:solidFill>
                <a:latin typeface="Bahnschrift SemiCondensed" panose="020B0502040204020203" pitchFamily="34" charset="0"/>
              </a:rPr>
              <a:t>visuelle</a:t>
            </a:r>
            <a:endParaRPr lang="en-GB" dirty="0">
              <a:solidFill>
                <a:schemeClr val="accent1">
                  <a:lumMod val="50000"/>
                </a:schemeClr>
              </a:solidFill>
              <a:latin typeface="Bahnschrift SemiCondensed" panose="020B0502040204020203" pitchFamily="34" charset="0"/>
            </a:endParaRPr>
          </a:p>
        </p:txBody>
      </p:sp>
      <p:sp>
        <p:nvSpPr>
          <p:cNvPr id="27" name="ZoneTexte 26">
            <a:extLst>
              <a:ext uri="{FF2B5EF4-FFF2-40B4-BE49-F238E27FC236}">
                <a16:creationId xmlns:a16="http://schemas.microsoft.com/office/drawing/2014/main" id="{B2123402-3E37-A825-6F12-FB4A8E40406C}"/>
              </a:ext>
            </a:extLst>
          </p:cNvPr>
          <p:cNvSpPr txBox="1"/>
          <p:nvPr/>
        </p:nvSpPr>
        <p:spPr>
          <a:xfrm>
            <a:off x="3611364" y="1564665"/>
            <a:ext cx="742511" cy="338554"/>
          </a:xfrm>
          <a:prstGeom prst="rect">
            <a:avLst/>
          </a:prstGeom>
          <a:noFill/>
        </p:spPr>
        <p:txBody>
          <a:bodyPr wrap="none" rtlCol="0">
            <a:spAutoFit/>
          </a:bodyPr>
          <a:lstStyle/>
          <a:p>
            <a:r>
              <a:rPr lang="fr-FR" sz="1600" dirty="0">
                <a:solidFill>
                  <a:schemeClr val="accent1">
                    <a:lumMod val="50000"/>
                  </a:schemeClr>
                </a:solidFill>
                <a:latin typeface="Bahnschrift Light" panose="020B0502040204020203" pitchFamily="34" charset="0"/>
              </a:rPr>
              <a:t>Faible</a:t>
            </a:r>
          </a:p>
        </p:txBody>
      </p:sp>
      <p:sp>
        <p:nvSpPr>
          <p:cNvPr id="28" name="ZoneTexte 27">
            <a:extLst>
              <a:ext uri="{FF2B5EF4-FFF2-40B4-BE49-F238E27FC236}">
                <a16:creationId xmlns:a16="http://schemas.microsoft.com/office/drawing/2014/main" id="{C9565B8A-BEF9-7036-8B27-0E208C1C7E0D}"/>
              </a:ext>
            </a:extLst>
          </p:cNvPr>
          <p:cNvSpPr txBox="1"/>
          <p:nvPr/>
        </p:nvSpPr>
        <p:spPr>
          <a:xfrm>
            <a:off x="8778607" y="1554980"/>
            <a:ext cx="691215" cy="338554"/>
          </a:xfrm>
          <a:prstGeom prst="rect">
            <a:avLst/>
          </a:prstGeom>
          <a:noFill/>
        </p:spPr>
        <p:txBody>
          <a:bodyPr wrap="none" rtlCol="0">
            <a:spAutoFit/>
          </a:bodyPr>
          <a:lstStyle/>
          <a:p>
            <a:r>
              <a:rPr lang="fr-FR" sz="1600" dirty="0">
                <a:solidFill>
                  <a:schemeClr val="accent1">
                    <a:lumMod val="50000"/>
                  </a:schemeClr>
                </a:solidFill>
                <a:latin typeface="Bahnschrift Light" panose="020B0502040204020203" pitchFamily="34" charset="0"/>
              </a:rPr>
              <a:t>Élevé</a:t>
            </a:r>
          </a:p>
        </p:txBody>
      </p:sp>
      <p:pic>
        <p:nvPicPr>
          <p:cNvPr id="35" name="Graphique 34" descr="Tête avec engrenages">
            <a:extLst>
              <a:ext uri="{FF2B5EF4-FFF2-40B4-BE49-F238E27FC236}">
                <a16:creationId xmlns:a16="http://schemas.microsoft.com/office/drawing/2014/main" id="{8ED158FC-DBF6-2749-034D-8E37F45D7D4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7600" y="0"/>
            <a:ext cx="914400" cy="914400"/>
          </a:xfrm>
          <a:prstGeom prst="rect">
            <a:avLst/>
          </a:prstGeom>
        </p:spPr>
      </p:pic>
    </p:spTree>
    <p:extLst>
      <p:ext uri="{BB962C8B-B14F-4D97-AF65-F5344CB8AC3E}">
        <p14:creationId xmlns:p14="http://schemas.microsoft.com/office/powerpoint/2010/main" val="2903910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re 1">
            <a:extLst>
              <a:ext uri="{FF2B5EF4-FFF2-40B4-BE49-F238E27FC236}">
                <a16:creationId xmlns:a16="http://schemas.microsoft.com/office/drawing/2014/main" id="{96A157A8-EA83-B584-11CF-4EF115E6B246}"/>
              </a:ext>
            </a:extLst>
          </p:cNvPr>
          <p:cNvSpPr>
            <a:spLocks noGrp="1"/>
          </p:cNvSpPr>
          <p:nvPr>
            <p:ph type="title"/>
          </p:nvPr>
        </p:nvSpPr>
        <p:spPr>
          <a:xfrm>
            <a:off x="838200" y="365125"/>
            <a:ext cx="10515600" cy="1325563"/>
          </a:xfrm>
        </p:spPr>
        <p:txBody>
          <a:bodyPr/>
          <a:lstStyle/>
          <a:p>
            <a:r>
              <a:rPr lang="fr-FR" sz="4000" dirty="0">
                <a:solidFill>
                  <a:schemeClr val="accent1">
                    <a:lumMod val="50000"/>
                  </a:schemeClr>
                </a:solidFill>
                <a:latin typeface="Bahnschrift SemiCondensed" panose="020B0502040204020203" pitchFamily="34" charset="0"/>
              </a:rPr>
              <a:t>Vivacité de la visualisation</a:t>
            </a:r>
            <a:endParaRPr lang="en-GB" dirty="0">
              <a:solidFill>
                <a:schemeClr val="accent1">
                  <a:lumMod val="50000"/>
                </a:schemeClr>
              </a:solidFill>
              <a:latin typeface="Bahnschrift SemiCondensed" panose="020B0502040204020203" pitchFamily="34" charset="0"/>
            </a:endParaRPr>
          </a:p>
        </p:txBody>
      </p:sp>
      <p:pic>
        <p:nvPicPr>
          <p:cNvPr id="3" name="Image 2">
            <a:extLst>
              <a:ext uri="{FF2B5EF4-FFF2-40B4-BE49-F238E27FC236}">
                <a16:creationId xmlns:a16="http://schemas.microsoft.com/office/drawing/2014/main" id="{409E28A0-C689-1232-8443-7602C844961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664" y="2131400"/>
            <a:ext cx="5183335" cy="3709786"/>
          </a:xfrm>
          <a:prstGeom prst="rect">
            <a:avLst/>
          </a:prstGeom>
        </p:spPr>
      </p:pic>
      <p:pic>
        <p:nvPicPr>
          <p:cNvPr id="5" name="Image 4">
            <a:extLst>
              <a:ext uri="{FF2B5EF4-FFF2-40B4-BE49-F238E27FC236}">
                <a16:creationId xmlns:a16="http://schemas.microsoft.com/office/drawing/2014/main" id="{7AC2A9FC-101A-21FB-D247-76906C0ABB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50003" y="2131400"/>
            <a:ext cx="5183335" cy="3709786"/>
          </a:xfrm>
          <a:prstGeom prst="rect">
            <a:avLst/>
          </a:prstGeom>
        </p:spPr>
      </p:pic>
      <p:sp>
        <p:nvSpPr>
          <p:cNvPr id="13" name="Rectangle 12">
            <a:extLst>
              <a:ext uri="{FF2B5EF4-FFF2-40B4-BE49-F238E27FC236}">
                <a16:creationId xmlns:a16="http://schemas.microsoft.com/office/drawing/2014/main" id="{959E4475-5655-990C-9034-850C834DE6D8}"/>
              </a:ext>
            </a:extLst>
          </p:cNvPr>
          <p:cNvSpPr/>
          <p:nvPr/>
        </p:nvSpPr>
        <p:spPr>
          <a:xfrm>
            <a:off x="9304935" y="5572388"/>
            <a:ext cx="1659789" cy="338554"/>
          </a:xfrm>
          <a:prstGeom prst="rect">
            <a:avLst/>
          </a:prstGeom>
        </p:spPr>
        <p:txBody>
          <a:bodyPr wrap="square">
            <a:spAutoFit/>
          </a:bodyPr>
          <a:lstStyle/>
          <a:p>
            <a:r>
              <a:rPr lang="fr-FR" sz="1600" dirty="0">
                <a:solidFill>
                  <a:schemeClr val="accent1">
                    <a:lumMod val="50000"/>
                  </a:schemeClr>
                </a:solidFill>
                <a:latin typeface="Bahnschrift SemiLight SemiConde" panose="020B0502040204020203" pitchFamily="34" charset="0"/>
              </a:rPr>
              <a:t>N = 50 participants</a:t>
            </a:r>
          </a:p>
        </p:txBody>
      </p:sp>
      <p:sp>
        <p:nvSpPr>
          <p:cNvPr id="14" name="Rectangle 13">
            <a:extLst>
              <a:ext uri="{FF2B5EF4-FFF2-40B4-BE49-F238E27FC236}">
                <a16:creationId xmlns:a16="http://schemas.microsoft.com/office/drawing/2014/main" id="{1FD25C5D-6CA7-1868-82C5-8E1C46479332}"/>
              </a:ext>
            </a:extLst>
          </p:cNvPr>
          <p:cNvSpPr/>
          <p:nvPr/>
        </p:nvSpPr>
        <p:spPr>
          <a:xfrm>
            <a:off x="3606318" y="5575384"/>
            <a:ext cx="1659789" cy="338554"/>
          </a:xfrm>
          <a:prstGeom prst="rect">
            <a:avLst/>
          </a:prstGeom>
        </p:spPr>
        <p:txBody>
          <a:bodyPr wrap="square">
            <a:spAutoFit/>
          </a:bodyPr>
          <a:lstStyle/>
          <a:p>
            <a:r>
              <a:rPr lang="fr-FR" sz="1600" dirty="0">
                <a:solidFill>
                  <a:schemeClr val="accent1">
                    <a:lumMod val="50000"/>
                  </a:schemeClr>
                </a:solidFill>
                <a:latin typeface="Bahnschrift SemiLight SemiConde" panose="020B0502040204020203" pitchFamily="34" charset="0"/>
              </a:rPr>
              <a:t>N = 51 participants</a:t>
            </a:r>
          </a:p>
        </p:txBody>
      </p:sp>
      <p:sp>
        <p:nvSpPr>
          <p:cNvPr id="2" name="Espace réservé du numéro de diapositive 1">
            <a:extLst>
              <a:ext uri="{FF2B5EF4-FFF2-40B4-BE49-F238E27FC236}">
                <a16:creationId xmlns:a16="http://schemas.microsoft.com/office/drawing/2014/main" id="{0E77B56F-6E03-69E1-D894-3ABF04F921A7}"/>
              </a:ext>
            </a:extLst>
          </p:cNvPr>
          <p:cNvSpPr>
            <a:spLocks noGrp="1"/>
          </p:cNvSpPr>
          <p:nvPr>
            <p:ph type="sldNum" sz="quarter" idx="12"/>
          </p:nvPr>
        </p:nvSpPr>
        <p:spPr/>
        <p:txBody>
          <a:bodyPr/>
          <a:lstStyle/>
          <a:p>
            <a:fld id="{DACCD566-8347-4119-86BF-A6563B5D6583}" type="slidenum">
              <a:rPr lang="fr-FR" smtClean="0"/>
              <a:t>14</a:t>
            </a:fld>
            <a:endParaRPr lang="fr-FR" dirty="0"/>
          </a:p>
        </p:txBody>
      </p:sp>
      <p:sp>
        <p:nvSpPr>
          <p:cNvPr id="11" name="ZoneTexte 10">
            <a:extLst>
              <a:ext uri="{FF2B5EF4-FFF2-40B4-BE49-F238E27FC236}">
                <a16:creationId xmlns:a16="http://schemas.microsoft.com/office/drawing/2014/main" id="{15F85E1C-BE01-78D7-6977-4829B9BF1B45}"/>
              </a:ext>
            </a:extLst>
          </p:cNvPr>
          <p:cNvSpPr txBox="1"/>
          <p:nvPr/>
        </p:nvSpPr>
        <p:spPr>
          <a:xfrm>
            <a:off x="4310830" y="5964349"/>
            <a:ext cx="3570340" cy="830997"/>
          </a:xfrm>
          <a:prstGeom prst="rect">
            <a:avLst/>
          </a:prstGeom>
          <a:noFill/>
        </p:spPr>
        <p:txBody>
          <a:bodyPr wrap="square" rtlCol="0">
            <a:spAutoFit/>
          </a:bodyPr>
          <a:lstStyle/>
          <a:p>
            <a:r>
              <a:rPr lang="fr-FR" sz="1600" b="1" dirty="0">
                <a:solidFill>
                  <a:schemeClr val="accent1">
                    <a:lumMod val="50000"/>
                  </a:schemeClr>
                </a:solidFill>
                <a:latin typeface="Bahnschrift Light" panose="020B0502040204020203" pitchFamily="34" charset="0"/>
              </a:rPr>
              <a:t>Mean rating durant PF et IF</a:t>
            </a:r>
          </a:p>
          <a:p>
            <a:r>
              <a:rPr lang="fr-FR" sz="1600" dirty="0">
                <a:solidFill>
                  <a:schemeClr val="accent1">
                    <a:lumMod val="50000"/>
                  </a:schemeClr>
                </a:solidFill>
                <a:latin typeface="Bahnschrift Light" panose="020B0502040204020203" pitchFamily="34" charset="0"/>
              </a:rPr>
              <a:t>Shapiro-</a:t>
            </a:r>
            <a:r>
              <a:rPr lang="fr-FR" sz="1600" dirty="0" err="1">
                <a:solidFill>
                  <a:schemeClr val="accent1">
                    <a:lumMod val="50000"/>
                  </a:schemeClr>
                </a:solidFill>
                <a:latin typeface="Bahnschrift Light" panose="020B0502040204020203" pitchFamily="34" charset="0"/>
              </a:rPr>
              <a:t>Wilk</a:t>
            </a:r>
            <a:r>
              <a:rPr lang="fr-FR" sz="1600" dirty="0">
                <a:solidFill>
                  <a:schemeClr val="accent1">
                    <a:lumMod val="50000"/>
                  </a:schemeClr>
                </a:solidFill>
                <a:latin typeface="Bahnschrift Light" panose="020B0502040204020203" pitchFamily="34" charset="0"/>
              </a:rPr>
              <a:t> : W = 0.869, p &lt; 0.001***</a:t>
            </a:r>
          </a:p>
          <a:p>
            <a:r>
              <a:rPr lang="fr-FR" sz="1600" dirty="0">
                <a:solidFill>
                  <a:schemeClr val="accent1">
                    <a:lumMod val="50000"/>
                  </a:schemeClr>
                </a:solidFill>
                <a:latin typeface="Bahnschrift Light" panose="020B0502040204020203" pitchFamily="34" charset="0"/>
              </a:rPr>
              <a:t>Wilcoxon test : Z = 856, p &lt; 0.001***</a:t>
            </a:r>
          </a:p>
        </p:txBody>
      </p:sp>
      <p:sp>
        <p:nvSpPr>
          <p:cNvPr id="12" name="ZoneTexte 11">
            <a:extLst>
              <a:ext uri="{FF2B5EF4-FFF2-40B4-BE49-F238E27FC236}">
                <a16:creationId xmlns:a16="http://schemas.microsoft.com/office/drawing/2014/main" id="{0FB2F98B-EFF0-4F16-B93D-625BC57FB7C9}"/>
              </a:ext>
            </a:extLst>
          </p:cNvPr>
          <p:cNvSpPr txBox="1"/>
          <p:nvPr/>
        </p:nvSpPr>
        <p:spPr>
          <a:xfrm>
            <a:off x="2471895" y="2351089"/>
            <a:ext cx="2421653" cy="584775"/>
          </a:xfrm>
          <a:prstGeom prst="rect">
            <a:avLst/>
          </a:prstGeom>
          <a:noFill/>
        </p:spPr>
        <p:txBody>
          <a:bodyPr wrap="square" rtlCol="0">
            <a:spAutoFit/>
          </a:bodyPr>
          <a:lstStyle/>
          <a:p>
            <a:r>
              <a:rPr lang="fr-FR" sz="1600" dirty="0">
                <a:solidFill>
                  <a:schemeClr val="accent1">
                    <a:lumMod val="50000"/>
                  </a:schemeClr>
                </a:solidFill>
                <a:latin typeface="Bahnschrift Light" panose="020B0502040204020203" pitchFamily="34" charset="0"/>
              </a:rPr>
              <a:t>Corrélation de Pearson :</a:t>
            </a:r>
          </a:p>
          <a:p>
            <a:r>
              <a:rPr lang="fr-FR" sz="1600" dirty="0">
                <a:solidFill>
                  <a:schemeClr val="accent1">
                    <a:lumMod val="50000"/>
                  </a:schemeClr>
                </a:solidFill>
                <a:latin typeface="Bahnschrift Light" panose="020B0502040204020203" pitchFamily="34" charset="0"/>
              </a:rPr>
              <a:t>rho = -0.336, p = 0.017*</a:t>
            </a:r>
          </a:p>
        </p:txBody>
      </p:sp>
      <p:sp>
        <p:nvSpPr>
          <p:cNvPr id="15" name="ZoneTexte 14">
            <a:extLst>
              <a:ext uri="{FF2B5EF4-FFF2-40B4-BE49-F238E27FC236}">
                <a16:creationId xmlns:a16="http://schemas.microsoft.com/office/drawing/2014/main" id="{AAF907E5-6F61-962B-F708-0E3EB6220CCA}"/>
              </a:ext>
            </a:extLst>
          </p:cNvPr>
          <p:cNvSpPr txBox="1"/>
          <p:nvPr/>
        </p:nvSpPr>
        <p:spPr>
          <a:xfrm>
            <a:off x="8129116" y="2351089"/>
            <a:ext cx="2438407" cy="584775"/>
          </a:xfrm>
          <a:prstGeom prst="rect">
            <a:avLst/>
          </a:prstGeom>
          <a:noFill/>
        </p:spPr>
        <p:txBody>
          <a:bodyPr wrap="square" rtlCol="0">
            <a:spAutoFit/>
          </a:bodyPr>
          <a:lstStyle/>
          <a:p>
            <a:r>
              <a:rPr lang="fr-FR" sz="1600" dirty="0">
                <a:solidFill>
                  <a:schemeClr val="accent1">
                    <a:lumMod val="50000"/>
                  </a:schemeClr>
                </a:solidFill>
                <a:latin typeface="Bahnschrift Light" panose="020B0502040204020203" pitchFamily="34" charset="0"/>
              </a:rPr>
              <a:t>Corrélation de Pearson :</a:t>
            </a:r>
          </a:p>
          <a:p>
            <a:r>
              <a:rPr lang="fr-FR" sz="1600" dirty="0">
                <a:solidFill>
                  <a:schemeClr val="accent1">
                    <a:lumMod val="50000"/>
                  </a:schemeClr>
                </a:solidFill>
                <a:latin typeface="Bahnschrift Light" panose="020B0502040204020203" pitchFamily="34" charset="0"/>
              </a:rPr>
              <a:t>rho = -0.071, p = 0.624</a:t>
            </a:r>
          </a:p>
        </p:txBody>
      </p:sp>
      <p:pic>
        <p:nvPicPr>
          <p:cNvPr id="16" name="Graphique 15" descr="Tête avec engrenages">
            <a:extLst>
              <a:ext uri="{FF2B5EF4-FFF2-40B4-BE49-F238E27FC236}">
                <a16:creationId xmlns:a16="http://schemas.microsoft.com/office/drawing/2014/main" id="{1D713B41-ACE3-5EC6-F97B-DCAF98763B2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277600" y="0"/>
            <a:ext cx="914400" cy="914400"/>
          </a:xfrm>
          <a:prstGeom prst="rect">
            <a:avLst/>
          </a:prstGeom>
        </p:spPr>
      </p:pic>
      <p:sp>
        <p:nvSpPr>
          <p:cNvPr id="18" name="Rectangle 17">
            <a:extLst>
              <a:ext uri="{FF2B5EF4-FFF2-40B4-BE49-F238E27FC236}">
                <a16:creationId xmlns:a16="http://schemas.microsoft.com/office/drawing/2014/main" id="{52062132-A63D-87F9-E594-526314363F5D}"/>
              </a:ext>
            </a:extLst>
          </p:cNvPr>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564381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1"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solidFill>
                  <a:schemeClr val="accent1">
                    <a:lumMod val="50000"/>
                  </a:schemeClr>
                </a:solidFill>
                <a:latin typeface="Bahnschrift SemiCondensed" panose="020B0502040204020203" pitchFamily="34" charset="0"/>
              </a:rPr>
              <a:t>Sous-population : image </a:t>
            </a:r>
            <a:r>
              <a:rPr lang="en-GB" dirty="0" err="1">
                <a:solidFill>
                  <a:schemeClr val="accent1">
                    <a:lumMod val="50000"/>
                  </a:schemeClr>
                </a:solidFill>
                <a:latin typeface="Bahnschrift SemiCondensed" panose="020B0502040204020203" pitchFamily="34" charset="0"/>
              </a:rPr>
              <a:t>rémanente</a:t>
            </a:r>
            <a:endParaRPr lang="en-GB" dirty="0">
              <a:solidFill>
                <a:schemeClr val="accent1">
                  <a:lumMod val="50000"/>
                </a:schemeClr>
              </a:solidFill>
              <a:latin typeface="Bahnschrift SemiCondensed" panose="020B0502040204020203" pitchFamily="34" charset="0"/>
            </a:endParaRP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53D877B-B7BD-0707-1727-30926FBCD854}"/>
              </a:ext>
            </a:extLst>
          </p:cNvPr>
          <p:cNvSpPr>
            <a:spLocks noGrp="1"/>
          </p:cNvSpPr>
          <p:nvPr>
            <p:ph type="sldNum" sz="quarter" idx="12"/>
          </p:nvPr>
        </p:nvSpPr>
        <p:spPr/>
        <p:txBody>
          <a:bodyPr/>
          <a:lstStyle/>
          <a:p>
            <a:fld id="{DACCD566-8347-4119-86BF-A6563B5D6583}" type="slidenum">
              <a:rPr lang="fr-FR" smtClean="0"/>
              <a:t>15</a:t>
            </a:fld>
            <a:endParaRPr lang="fr-FR"/>
          </a:p>
        </p:txBody>
      </p:sp>
      <p:pic>
        <p:nvPicPr>
          <p:cNvPr id="48" name="Image 47">
            <a:extLst>
              <a:ext uri="{FF2B5EF4-FFF2-40B4-BE49-F238E27FC236}">
                <a16:creationId xmlns:a16="http://schemas.microsoft.com/office/drawing/2014/main" id="{F44960B4-B31C-4893-E9C4-A74FDB2E2A0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5309" y="2351082"/>
            <a:ext cx="5353707" cy="3079724"/>
          </a:xfrm>
          <a:prstGeom prst="rect">
            <a:avLst/>
          </a:prstGeom>
        </p:spPr>
      </p:pic>
      <p:pic>
        <p:nvPicPr>
          <p:cNvPr id="50" name="Image 49">
            <a:extLst>
              <a:ext uri="{FF2B5EF4-FFF2-40B4-BE49-F238E27FC236}">
                <a16:creationId xmlns:a16="http://schemas.microsoft.com/office/drawing/2014/main" id="{C5FA9023-9FB3-510C-D1B9-EB978A2132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20655" y="2351082"/>
            <a:ext cx="5353707" cy="3079724"/>
          </a:xfrm>
          <a:prstGeom prst="rect">
            <a:avLst/>
          </a:prstGeom>
        </p:spPr>
      </p:pic>
      <p:sp>
        <p:nvSpPr>
          <p:cNvPr id="51" name="Rectangle 50">
            <a:extLst>
              <a:ext uri="{FF2B5EF4-FFF2-40B4-BE49-F238E27FC236}">
                <a16:creationId xmlns:a16="http://schemas.microsoft.com/office/drawing/2014/main" id="{3B81B1DF-22B2-E9C7-E50C-27AD9C748599}"/>
              </a:ext>
            </a:extLst>
          </p:cNvPr>
          <p:cNvSpPr/>
          <p:nvPr/>
        </p:nvSpPr>
        <p:spPr>
          <a:xfrm>
            <a:off x="4181634" y="5430806"/>
            <a:ext cx="1747382" cy="338554"/>
          </a:xfrm>
          <a:prstGeom prst="rect">
            <a:avLst/>
          </a:prstGeom>
        </p:spPr>
        <p:txBody>
          <a:bodyPr wrap="square">
            <a:spAutoFit/>
          </a:bodyPr>
          <a:lstStyle/>
          <a:p>
            <a:r>
              <a:rPr lang="fr-FR" sz="1600" dirty="0">
                <a:solidFill>
                  <a:schemeClr val="accent1">
                    <a:lumMod val="50000"/>
                  </a:schemeClr>
                </a:solidFill>
                <a:latin typeface="Bahnschrift SemiLight SemiConde" panose="020B0502040204020203" pitchFamily="34" charset="0"/>
              </a:rPr>
              <a:t>N = 31 participants</a:t>
            </a:r>
          </a:p>
        </p:txBody>
      </p:sp>
      <p:sp>
        <p:nvSpPr>
          <p:cNvPr id="52" name="Rectangle 51">
            <a:extLst>
              <a:ext uri="{FF2B5EF4-FFF2-40B4-BE49-F238E27FC236}">
                <a16:creationId xmlns:a16="http://schemas.microsoft.com/office/drawing/2014/main" id="{FC90D337-913D-EE5C-F0D7-D62DA656AEB8}"/>
              </a:ext>
            </a:extLst>
          </p:cNvPr>
          <p:cNvSpPr/>
          <p:nvPr/>
        </p:nvSpPr>
        <p:spPr>
          <a:xfrm>
            <a:off x="10126980" y="5430806"/>
            <a:ext cx="1747382" cy="338554"/>
          </a:xfrm>
          <a:prstGeom prst="rect">
            <a:avLst/>
          </a:prstGeom>
        </p:spPr>
        <p:txBody>
          <a:bodyPr wrap="square">
            <a:spAutoFit/>
          </a:bodyPr>
          <a:lstStyle/>
          <a:p>
            <a:r>
              <a:rPr lang="fr-FR" sz="1600" dirty="0">
                <a:solidFill>
                  <a:schemeClr val="accent1">
                    <a:lumMod val="50000"/>
                  </a:schemeClr>
                </a:solidFill>
                <a:latin typeface="Bahnschrift SemiLight SemiConde" panose="020B0502040204020203" pitchFamily="34" charset="0"/>
              </a:rPr>
              <a:t>N = 12 participants</a:t>
            </a:r>
          </a:p>
        </p:txBody>
      </p:sp>
    </p:spTree>
    <p:extLst>
      <p:ext uri="{BB962C8B-B14F-4D97-AF65-F5344CB8AC3E}">
        <p14:creationId xmlns:p14="http://schemas.microsoft.com/office/powerpoint/2010/main" val="24082708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solidFill>
                  <a:schemeClr val="accent1">
                    <a:lumMod val="50000"/>
                  </a:schemeClr>
                </a:solidFill>
                <a:latin typeface="Bahnschrift SemiCondensed" panose="020B0502040204020203" pitchFamily="34" charset="0"/>
              </a:rPr>
              <a:t>Modification de la phase de repos</a:t>
            </a: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53D877B-B7BD-0707-1727-30926FBCD854}"/>
              </a:ext>
            </a:extLst>
          </p:cNvPr>
          <p:cNvSpPr>
            <a:spLocks noGrp="1"/>
          </p:cNvSpPr>
          <p:nvPr>
            <p:ph type="sldNum" sz="quarter" idx="12"/>
          </p:nvPr>
        </p:nvSpPr>
        <p:spPr/>
        <p:txBody>
          <a:bodyPr/>
          <a:lstStyle/>
          <a:p>
            <a:fld id="{DACCD566-8347-4119-86BF-A6563B5D6583}" type="slidenum">
              <a:rPr lang="fr-FR" smtClean="0"/>
              <a:t>16</a:t>
            </a:fld>
            <a:endParaRPr lang="fr-FR"/>
          </a:p>
        </p:txBody>
      </p:sp>
      <p:pic>
        <p:nvPicPr>
          <p:cNvPr id="6" name="Image 5">
            <a:extLst>
              <a:ext uri="{FF2B5EF4-FFF2-40B4-BE49-F238E27FC236}">
                <a16:creationId xmlns:a16="http://schemas.microsoft.com/office/drawing/2014/main" id="{C099F12F-858B-8835-61EF-EEC0546EB1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2161" y="2393223"/>
            <a:ext cx="5649002" cy="3073583"/>
          </a:xfrm>
          <a:prstGeom prst="rect">
            <a:avLst/>
          </a:prstGeom>
        </p:spPr>
      </p:pic>
      <p:pic>
        <p:nvPicPr>
          <p:cNvPr id="8" name="Image 7">
            <a:extLst>
              <a:ext uri="{FF2B5EF4-FFF2-40B4-BE49-F238E27FC236}">
                <a16:creationId xmlns:a16="http://schemas.microsoft.com/office/drawing/2014/main" id="{83B21D57-7DB0-9C1C-C5EB-7E9F959ED2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0837" y="2382960"/>
            <a:ext cx="5649002" cy="3083846"/>
          </a:xfrm>
          <a:prstGeom prst="rect">
            <a:avLst/>
          </a:prstGeom>
        </p:spPr>
      </p:pic>
      <p:sp>
        <p:nvSpPr>
          <p:cNvPr id="13" name="Rectangle 12">
            <a:extLst>
              <a:ext uri="{FF2B5EF4-FFF2-40B4-BE49-F238E27FC236}">
                <a16:creationId xmlns:a16="http://schemas.microsoft.com/office/drawing/2014/main" id="{E2725D9F-7582-518D-9467-15EEB7D7D98B}"/>
              </a:ext>
            </a:extLst>
          </p:cNvPr>
          <p:cNvSpPr/>
          <p:nvPr/>
        </p:nvSpPr>
        <p:spPr>
          <a:xfrm>
            <a:off x="4181634" y="5430806"/>
            <a:ext cx="1747382" cy="338554"/>
          </a:xfrm>
          <a:prstGeom prst="rect">
            <a:avLst/>
          </a:prstGeom>
        </p:spPr>
        <p:txBody>
          <a:bodyPr wrap="square">
            <a:spAutoFit/>
          </a:bodyPr>
          <a:lstStyle/>
          <a:p>
            <a:r>
              <a:rPr lang="fr-FR" sz="1600" dirty="0">
                <a:solidFill>
                  <a:schemeClr val="accent1">
                    <a:lumMod val="50000"/>
                  </a:schemeClr>
                </a:solidFill>
                <a:latin typeface="Bahnschrift SemiLight SemiConde" panose="020B0502040204020203" pitchFamily="34" charset="0"/>
              </a:rPr>
              <a:t>N = 6 essais</a:t>
            </a:r>
          </a:p>
        </p:txBody>
      </p:sp>
      <p:sp>
        <p:nvSpPr>
          <p:cNvPr id="14" name="Rectangle 13">
            <a:extLst>
              <a:ext uri="{FF2B5EF4-FFF2-40B4-BE49-F238E27FC236}">
                <a16:creationId xmlns:a16="http://schemas.microsoft.com/office/drawing/2014/main" id="{5FA06518-F4CA-98BB-5D96-C587CDF33BAA}"/>
              </a:ext>
            </a:extLst>
          </p:cNvPr>
          <p:cNvSpPr/>
          <p:nvPr/>
        </p:nvSpPr>
        <p:spPr>
          <a:xfrm>
            <a:off x="10126980" y="5430806"/>
            <a:ext cx="1747382" cy="338554"/>
          </a:xfrm>
          <a:prstGeom prst="rect">
            <a:avLst/>
          </a:prstGeom>
        </p:spPr>
        <p:txBody>
          <a:bodyPr wrap="square">
            <a:spAutoFit/>
          </a:bodyPr>
          <a:lstStyle/>
          <a:p>
            <a:r>
              <a:rPr lang="fr-FR" sz="1600" dirty="0">
                <a:solidFill>
                  <a:schemeClr val="accent1">
                    <a:lumMod val="50000"/>
                  </a:schemeClr>
                </a:solidFill>
                <a:latin typeface="Bahnschrift SemiLight SemiConde" panose="020B0502040204020203" pitchFamily="34" charset="0"/>
              </a:rPr>
              <a:t>N = 4 essais</a:t>
            </a:r>
          </a:p>
        </p:txBody>
      </p:sp>
    </p:spTree>
    <p:extLst>
      <p:ext uri="{BB962C8B-B14F-4D97-AF65-F5344CB8AC3E}">
        <p14:creationId xmlns:p14="http://schemas.microsoft.com/office/powerpoint/2010/main" val="401417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2958" y="351587"/>
            <a:ext cx="10515600" cy="1325563"/>
          </a:xfrm>
        </p:spPr>
        <p:txBody>
          <a:bodyPr/>
          <a:lstStyle/>
          <a:p>
            <a:r>
              <a:rPr lang="en-GB" dirty="0" err="1">
                <a:solidFill>
                  <a:schemeClr val="accent1">
                    <a:lumMod val="50000"/>
                  </a:schemeClr>
                </a:solidFill>
                <a:latin typeface="Bahnschrift SemiCondensed" panose="020B0502040204020203" pitchFamily="34" charset="0"/>
              </a:rPr>
              <a:t>Biais</a:t>
            </a:r>
            <a:r>
              <a:rPr lang="en-GB" dirty="0">
                <a:solidFill>
                  <a:schemeClr val="accent1">
                    <a:lumMod val="50000"/>
                  </a:schemeClr>
                </a:solidFill>
                <a:latin typeface="Bahnschrift SemiCondensed" panose="020B0502040204020203" pitchFamily="34" charset="0"/>
              </a:rPr>
              <a:t> </a:t>
            </a:r>
            <a:r>
              <a:rPr lang="en-GB" dirty="0" err="1">
                <a:solidFill>
                  <a:schemeClr val="accent1">
                    <a:lumMod val="50000"/>
                  </a:schemeClr>
                </a:solidFill>
                <a:latin typeface="Bahnschrift SemiCondensed" panose="020B0502040204020203" pitchFamily="34" charset="0"/>
              </a:rPr>
              <a:t>introduit</a:t>
            </a:r>
            <a:endParaRPr lang="en-GB" dirty="0">
              <a:solidFill>
                <a:schemeClr val="accent1">
                  <a:lumMod val="50000"/>
                </a:schemeClr>
              </a:solidFill>
              <a:latin typeface="Bahnschrift SemiCondensed" panose="020B0502040204020203" pitchFamily="34" charset="0"/>
            </a:endParaRP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Espace réservé du contenu 12">
            <a:extLst>
              <a:ext uri="{FF2B5EF4-FFF2-40B4-BE49-F238E27FC236}">
                <a16:creationId xmlns:a16="http://schemas.microsoft.com/office/drawing/2014/main" id="{8A885F3B-F940-2565-8571-617C5DF5C7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2019" y="2382143"/>
            <a:ext cx="5774962" cy="3157880"/>
          </a:xfrm>
          <a:prstGeom prst="rect">
            <a:avLst/>
          </a:prstGeom>
        </p:spPr>
      </p:pic>
      <p:pic>
        <p:nvPicPr>
          <p:cNvPr id="10" name="neige sur TV HD">
            <a:hlinkClick r:id="" action="ppaction://media"/>
            <a:extLst>
              <a:ext uri="{FF2B5EF4-FFF2-40B4-BE49-F238E27FC236}">
                <a16:creationId xmlns:a16="http://schemas.microsoft.com/office/drawing/2014/main" id="{F2447FF0-7DB1-5025-5FDE-0B83699DAEF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768212" y="4172403"/>
            <a:ext cx="3585588" cy="2016894"/>
          </a:xfrm>
          <a:prstGeom prst="rect">
            <a:avLst/>
          </a:prstGeom>
          <a:ln w="28575">
            <a:solidFill>
              <a:schemeClr val="tx1"/>
            </a:solidFill>
          </a:ln>
        </p:spPr>
      </p:pic>
      <p:sp>
        <p:nvSpPr>
          <p:cNvPr id="13" name="Rectangle 12">
            <a:extLst>
              <a:ext uri="{FF2B5EF4-FFF2-40B4-BE49-F238E27FC236}">
                <a16:creationId xmlns:a16="http://schemas.microsoft.com/office/drawing/2014/main" id="{2F5AF611-575D-28E3-F560-4539F694E94F}"/>
              </a:ext>
            </a:extLst>
          </p:cNvPr>
          <p:cNvSpPr/>
          <p:nvPr/>
        </p:nvSpPr>
        <p:spPr>
          <a:xfrm>
            <a:off x="7768213" y="1340987"/>
            <a:ext cx="3585587" cy="2016894"/>
          </a:xfrm>
          <a:prstGeom prst="rect">
            <a:avLst/>
          </a:prstGeom>
          <a:solidFill>
            <a:schemeClr val="bg1">
              <a:lumMod val="5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26B0C0ED-F85A-A77E-DD96-1CC1F4FFD4EA}"/>
              </a:ext>
            </a:extLst>
          </p:cNvPr>
          <p:cNvSpPr/>
          <p:nvPr/>
        </p:nvSpPr>
        <p:spPr>
          <a:xfrm>
            <a:off x="1645920" y="3532653"/>
            <a:ext cx="193040" cy="226547"/>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Rectangle 14">
            <a:extLst>
              <a:ext uri="{FF2B5EF4-FFF2-40B4-BE49-F238E27FC236}">
                <a16:creationId xmlns:a16="http://schemas.microsoft.com/office/drawing/2014/main" id="{A493A8A0-327E-CFDC-B45B-B4B47A170E01}"/>
              </a:ext>
            </a:extLst>
          </p:cNvPr>
          <p:cNvSpPr/>
          <p:nvPr/>
        </p:nvSpPr>
        <p:spPr>
          <a:xfrm>
            <a:off x="4094480" y="4508013"/>
            <a:ext cx="1351280" cy="382736"/>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Rectangle 15">
            <a:extLst>
              <a:ext uri="{FF2B5EF4-FFF2-40B4-BE49-F238E27FC236}">
                <a16:creationId xmlns:a16="http://schemas.microsoft.com/office/drawing/2014/main" id="{07207232-0BDC-24FD-1412-4796FF4832FB}"/>
              </a:ext>
            </a:extLst>
          </p:cNvPr>
          <p:cNvSpPr/>
          <p:nvPr/>
        </p:nvSpPr>
        <p:spPr>
          <a:xfrm>
            <a:off x="5943600" y="3688080"/>
            <a:ext cx="973380" cy="4064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droit avec flèche 19">
            <a:extLst>
              <a:ext uri="{FF2B5EF4-FFF2-40B4-BE49-F238E27FC236}">
                <a16:creationId xmlns:a16="http://schemas.microsoft.com/office/drawing/2014/main" id="{4B2B0CB3-931B-3731-3BA3-5C5CF5B59D72}"/>
              </a:ext>
            </a:extLst>
          </p:cNvPr>
          <p:cNvCxnSpPr>
            <a:cxnSpLocks/>
            <a:stCxn id="14" idx="3"/>
            <a:endCxn id="13" idx="1"/>
          </p:cNvCxnSpPr>
          <p:nvPr/>
        </p:nvCxnSpPr>
        <p:spPr>
          <a:xfrm flipV="1">
            <a:off x="1838960" y="2349434"/>
            <a:ext cx="5929253" cy="129649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Connecteur droit avec flèche 22">
            <a:extLst>
              <a:ext uri="{FF2B5EF4-FFF2-40B4-BE49-F238E27FC236}">
                <a16:creationId xmlns:a16="http://schemas.microsoft.com/office/drawing/2014/main" id="{C02792FD-1A23-653F-73C9-26EF528EB2FB}"/>
              </a:ext>
            </a:extLst>
          </p:cNvPr>
          <p:cNvCxnSpPr>
            <a:cxnSpLocks/>
            <a:stCxn id="16" idx="3"/>
            <a:endCxn id="13" idx="1"/>
          </p:cNvCxnSpPr>
          <p:nvPr/>
        </p:nvCxnSpPr>
        <p:spPr>
          <a:xfrm flipV="1">
            <a:off x="6916980" y="2349434"/>
            <a:ext cx="851233" cy="154184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6" name="Connecteur droit avec flèche 25">
            <a:extLst>
              <a:ext uri="{FF2B5EF4-FFF2-40B4-BE49-F238E27FC236}">
                <a16:creationId xmlns:a16="http://schemas.microsoft.com/office/drawing/2014/main" id="{97AE57E9-91C5-9A75-54C8-43C27747EFDD}"/>
              </a:ext>
            </a:extLst>
          </p:cNvPr>
          <p:cNvCxnSpPr>
            <a:cxnSpLocks/>
            <a:stCxn id="15" idx="3"/>
            <a:endCxn id="10" idx="1"/>
          </p:cNvCxnSpPr>
          <p:nvPr/>
        </p:nvCxnSpPr>
        <p:spPr>
          <a:xfrm>
            <a:off x="5445760" y="4699381"/>
            <a:ext cx="2322452" cy="48146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5" name="Signe Plus 34">
            <a:extLst>
              <a:ext uri="{FF2B5EF4-FFF2-40B4-BE49-F238E27FC236}">
                <a16:creationId xmlns:a16="http://schemas.microsoft.com/office/drawing/2014/main" id="{1B8940E4-70B5-F372-B6C5-C7DACC1844F0}"/>
              </a:ext>
            </a:extLst>
          </p:cNvPr>
          <p:cNvSpPr/>
          <p:nvPr/>
        </p:nvSpPr>
        <p:spPr>
          <a:xfrm>
            <a:off x="9510652" y="2303714"/>
            <a:ext cx="100708" cy="91440"/>
          </a:xfrm>
          <a:prstGeom prst="mathPlus">
            <a:avLst>
              <a:gd name="adj1" fmla="val 5873"/>
            </a:avLst>
          </a:prstGeom>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7" name="Signe Plus 36">
            <a:extLst>
              <a:ext uri="{FF2B5EF4-FFF2-40B4-BE49-F238E27FC236}">
                <a16:creationId xmlns:a16="http://schemas.microsoft.com/office/drawing/2014/main" id="{6E14EA1F-C1CC-71E1-82F4-095A4BCC905B}"/>
              </a:ext>
            </a:extLst>
          </p:cNvPr>
          <p:cNvSpPr/>
          <p:nvPr/>
        </p:nvSpPr>
        <p:spPr>
          <a:xfrm>
            <a:off x="9510652" y="5135130"/>
            <a:ext cx="100708" cy="91440"/>
          </a:xfrm>
          <a:prstGeom prst="mathPlus">
            <a:avLst>
              <a:gd name="adj1" fmla="val 5873"/>
            </a:avLst>
          </a:prstGeom>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Espace réservé du numéro de diapositive 20">
            <a:extLst>
              <a:ext uri="{FF2B5EF4-FFF2-40B4-BE49-F238E27FC236}">
                <a16:creationId xmlns:a16="http://schemas.microsoft.com/office/drawing/2014/main" id="{17F5BFA6-528B-D063-EA5A-B3A8A1E3F74A}"/>
              </a:ext>
            </a:extLst>
          </p:cNvPr>
          <p:cNvSpPr>
            <a:spLocks noGrp="1"/>
          </p:cNvSpPr>
          <p:nvPr>
            <p:ph type="sldNum" sz="quarter" idx="12"/>
          </p:nvPr>
        </p:nvSpPr>
        <p:spPr/>
        <p:txBody>
          <a:bodyPr/>
          <a:lstStyle/>
          <a:p>
            <a:fld id="{DACCD566-8347-4119-86BF-A6563B5D6583}" type="slidenum">
              <a:rPr lang="fr-FR" smtClean="0"/>
              <a:t>17</a:t>
            </a:fld>
            <a:endParaRPr lang="fr-FR"/>
          </a:p>
        </p:txBody>
      </p:sp>
    </p:spTree>
    <p:extLst>
      <p:ext uri="{BB962C8B-B14F-4D97-AF65-F5344CB8AC3E}">
        <p14:creationId xmlns:p14="http://schemas.microsoft.com/office/powerpoint/2010/main" val="3543866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198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ce réservé du contenu 2">
            <a:extLst>
              <a:ext uri="{FF2B5EF4-FFF2-40B4-BE49-F238E27FC236}">
                <a16:creationId xmlns:a16="http://schemas.microsoft.com/office/drawing/2014/main" id="{2820B740-100D-E8C9-F722-5581279D4AD8}"/>
              </a:ext>
            </a:extLst>
          </p:cNvPr>
          <p:cNvSpPr txBox="1">
            <a:spLocks/>
          </p:cNvSpPr>
          <p:nvPr/>
        </p:nvSpPr>
        <p:spPr>
          <a:xfrm>
            <a:off x="822958" y="1825625"/>
            <a:ext cx="10231122"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b="1" dirty="0">
              <a:solidFill>
                <a:schemeClr val="accent1">
                  <a:lumMod val="50000"/>
                </a:schemeClr>
              </a:solidFill>
              <a:latin typeface="Bahnschrift Light" panose="020B0502040204020203" pitchFamily="34" charset="0"/>
            </a:endParaRPr>
          </a:p>
          <a:p>
            <a:r>
              <a:rPr lang="fr-FR" strike="sngStrike" dirty="0">
                <a:solidFill>
                  <a:schemeClr val="accent1">
                    <a:lumMod val="50000"/>
                  </a:schemeClr>
                </a:solidFill>
                <a:latin typeface="Bahnschrift Light" panose="020B0502040204020203" pitchFamily="34" charset="0"/>
              </a:rPr>
              <a:t>Plus une personne rapporte avoir une forte imagerie visuelle mentale et plus la modification de la taille de sa pupille sera importante lors des phases d’imagination, dans le sens prédit par la perception.</a:t>
            </a:r>
            <a:endParaRPr lang="fr-FR" dirty="0">
              <a:solidFill>
                <a:schemeClr val="accent1">
                  <a:lumMod val="50000"/>
                </a:schemeClr>
              </a:solidFill>
              <a:latin typeface="Bahnschrift Light" panose="020B0502040204020203" pitchFamily="34" charset="0"/>
            </a:endParaRPr>
          </a:p>
          <a:p>
            <a:endParaRPr lang="fr-FR" dirty="0">
              <a:solidFill>
                <a:schemeClr val="accent1">
                  <a:lumMod val="50000"/>
                </a:schemeClr>
              </a:solidFill>
              <a:latin typeface="Bahnschrift Light" panose="020B0502040204020203" pitchFamily="34" charset="0"/>
            </a:endParaRPr>
          </a:p>
          <a:p>
            <a:r>
              <a:rPr lang="fr-FR" dirty="0">
                <a:solidFill>
                  <a:schemeClr val="accent1">
                    <a:lumMod val="50000"/>
                  </a:schemeClr>
                </a:solidFill>
                <a:latin typeface="Bahnschrift Light" panose="020B0502040204020203" pitchFamily="34" charset="0"/>
              </a:rPr>
              <a:t>Plus grande facilité à imaginer un stimulus s’il a été vu précédemment.</a:t>
            </a:r>
          </a:p>
          <a:p>
            <a:endParaRPr lang="fr-FR" dirty="0">
              <a:solidFill>
                <a:schemeClr val="accent1">
                  <a:lumMod val="50000"/>
                </a:schemeClr>
              </a:solidFill>
              <a:latin typeface="Bahnschrift Light" panose="020B0502040204020203" pitchFamily="34" charset="0"/>
            </a:endParaRPr>
          </a:p>
          <a:p>
            <a:r>
              <a:rPr lang="fr-FR" dirty="0">
                <a:solidFill>
                  <a:schemeClr val="accent1">
                    <a:lumMod val="50000"/>
                  </a:schemeClr>
                </a:solidFill>
                <a:latin typeface="Bahnschrift Light" panose="020B0502040204020203" pitchFamily="34" charset="0"/>
              </a:rPr>
              <a:t>Introduction d’un nouveau biais pendant l’expérience PF.</a:t>
            </a:r>
          </a:p>
          <a:p>
            <a:endParaRPr lang="fr-FR" dirty="0">
              <a:solidFill>
                <a:schemeClr val="accent1">
                  <a:lumMod val="50000"/>
                </a:schemeClr>
              </a:solidFill>
              <a:latin typeface="Bahnschrift Light" panose="020B0502040204020203" pitchFamily="34" charset="0"/>
            </a:endParaRPr>
          </a:p>
        </p:txBody>
      </p:sp>
      <p:sp>
        <p:nvSpPr>
          <p:cNvPr id="2" name="Titre 1"/>
          <p:cNvSpPr>
            <a:spLocks noGrp="1"/>
          </p:cNvSpPr>
          <p:nvPr>
            <p:ph type="title"/>
          </p:nvPr>
        </p:nvSpPr>
        <p:spPr/>
        <p:txBody>
          <a:bodyPr/>
          <a:lstStyle/>
          <a:p>
            <a:r>
              <a:rPr lang="en-GB" dirty="0" err="1">
                <a:solidFill>
                  <a:schemeClr val="accent1">
                    <a:lumMod val="50000"/>
                  </a:schemeClr>
                </a:solidFill>
                <a:latin typeface="Bahnschrift SemiCondensed" panose="020B0502040204020203" pitchFamily="34" charset="0"/>
              </a:rPr>
              <a:t>Deuxième</a:t>
            </a:r>
            <a:r>
              <a:rPr lang="en-GB" dirty="0">
                <a:solidFill>
                  <a:schemeClr val="accent1">
                    <a:lumMod val="50000"/>
                  </a:schemeClr>
                </a:solidFill>
                <a:latin typeface="Bahnschrift SemiCondensed" panose="020B0502040204020203" pitchFamily="34" charset="0"/>
              </a:rPr>
              <a:t> </a:t>
            </a:r>
            <a:r>
              <a:rPr lang="en-GB" dirty="0" err="1">
                <a:solidFill>
                  <a:schemeClr val="accent1">
                    <a:lumMod val="50000"/>
                  </a:schemeClr>
                </a:solidFill>
                <a:latin typeface="Bahnschrift SemiCondensed" panose="020B0502040204020203" pitchFamily="34" charset="0"/>
              </a:rPr>
              <a:t>hypothèse</a:t>
            </a:r>
            <a:r>
              <a:rPr lang="en-GB" dirty="0">
                <a:solidFill>
                  <a:schemeClr val="accent1">
                    <a:lumMod val="50000"/>
                  </a:schemeClr>
                </a:solidFill>
                <a:latin typeface="Bahnschrift SemiCondensed" panose="020B0502040204020203" pitchFamily="34" charset="0"/>
              </a:rPr>
              <a:t> </a:t>
            </a:r>
            <a:r>
              <a:rPr lang="en-GB" dirty="0" err="1">
                <a:solidFill>
                  <a:schemeClr val="accent1">
                    <a:lumMod val="50000"/>
                  </a:schemeClr>
                </a:solidFill>
                <a:latin typeface="Bahnschrift SemiCondensed" panose="020B0502040204020203" pitchFamily="34" charset="0"/>
              </a:rPr>
              <a:t>rejetée</a:t>
            </a:r>
            <a:r>
              <a:rPr lang="en-GB" dirty="0">
                <a:solidFill>
                  <a:schemeClr val="accent1">
                    <a:lumMod val="50000"/>
                  </a:schemeClr>
                </a:solidFill>
                <a:latin typeface="Bahnschrift SemiCondensed" panose="020B0502040204020203" pitchFamily="34" charset="0"/>
              </a:rPr>
              <a:t> !</a:t>
            </a: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Graphique 8" descr="Tête avec engrenages">
            <a:extLst>
              <a:ext uri="{FF2B5EF4-FFF2-40B4-BE49-F238E27FC236}">
                <a16:creationId xmlns:a16="http://schemas.microsoft.com/office/drawing/2014/main" id="{B54874E7-36D1-E796-6F10-C52AC2368F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054080" y="2514600"/>
            <a:ext cx="914400" cy="914400"/>
          </a:xfrm>
          <a:prstGeom prst="rect">
            <a:avLst/>
          </a:prstGeom>
        </p:spPr>
      </p:pic>
      <p:sp>
        <p:nvSpPr>
          <p:cNvPr id="5" name="Espace réservé du numéro de diapositive 4">
            <a:extLst>
              <a:ext uri="{FF2B5EF4-FFF2-40B4-BE49-F238E27FC236}">
                <a16:creationId xmlns:a16="http://schemas.microsoft.com/office/drawing/2014/main" id="{149E9B24-F886-76E6-9087-CD4A233886B3}"/>
              </a:ext>
            </a:extLst>
          </p:cNvPr>
          <p:cNvSpPr>
            <a:spLocks noGrp="1"/>
          </p:cNvSpPr>
          <p:nvPr>
            <p:ph type="sldNum" sz="quarter" idx="12"/>
          </p:nvPr>
        </p:nvSpPr>
        <p:spPr/>
        <p:txBody>
          <a:bodyPr/>
          <a:lstStyle/>
          <a:p>
            <a:fld id="{DACCD566-8347-4119-86BF-A6563B5D6583}" type="slidenum">
              <a:rPr lang="fr-FR" smtClean="0"/>
              <a:t>18</a:t>
            </a:fld>
            <a:endParaRPr lang="fr-FR"/>
          </a:p>
        </p:txBody>
      </p:sp>
    </p:spTree>
    <p:extLst>
      <p:ext uri="{BB962C8B-B14F-4D97-AF65-F5344CB8AC3E}">
        <p14:creationId xmlns:p14="http://schemas.microsoft.com/office/powerpoint/2010/main" val="51758588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que 4" descr="Tendance à la hausse">
            <a:extLst>
              <a:ext uri="{FF2B5EF4-FFF2-40B4-BE49-F238E27FC236}">
                <a16:creationId xmlns:a16="http://schemas.microsoft.com/office/drawing/2014/main" id="{0420DD2C-6D71-BE5C-4395-4CDC6916F5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277600" y="0"/>
            <a:ext cx="914400" cy="914400"/>
          </a:xfrm>
          <a:prstGeom prst="rect">
            <a:avLst/>
          </a:prstGeom>
        </p:spPr>
      </p:pic>
      <p:sp>
        <p:nvSpPr>
          <p:cNvPr id="126" name="Titre 1">
            <a:extLst>
              <a:ext uri="{FF2B5EF4-FFF2-40B4-BE49-F238E27FC236}">
                <a16:creationId xmlns:a16="http://schemas.microsoft.com/office/drawing/2014/main" id="{96A157A8-EA83-B584-11CF-4EF115E6B246}"/>
              </a:ext>
            </a:extLst>
          </p:cNvPr>
          <p:cNvSpPr>
            <a:spLocks noGrp="1"/>
          </p:cNvSpPr>
          <p:nvPr>
            <p:ph type="title"/>
          </p:nvPr>
        </p:nvSpPr>
        <p:spPr>
          <a:xfrm>
            <a:off x="838200" y="365125"/>
            <a:ext cx="10515600" cy="1325563"/>
          </a:xfrm>
        </p:spPr>
        <p:txBody>
          <a:bodyPr/>
          <a:lstStyle/>
          <a:p>
            <a:r>
              <a:rPr lang="en-GB" dirty="0">
                <a:solidFill>
                  <a:schemeClr val="accent1">
                    <a:lumMod val="50000"/>
                  </a:schemeClr>
                </a:solidFill>
                <a:latin typeface="Bahnschrift SemiCondensed" panose="020B0502040204020203" pitchFamily="34" charset="0"/>
              </a:rPr>
              <a:t>QMI et </a:t>
            </a:r>
            <a:r>
              <a:rPr lang="en-GB" dirty="0" err="1">
                <a:solidFill>
                  <a:schemeClr val="accent1">
                    <a:lumMod val="50000"/>
                  </a:schemeClr>
                </a:solidFill>
                <a:latin typeface="Bahnschrift SemiCondensed" panose="020B0502040204020203" pitchFamily="34" charset="0"/>
              </a:rPr>
              <a:t>vivacité</a:t>
            </a:r>
            <a:r>
              <a:rPr lang="en-GB" dirty="0">
                <a:solidFill>
                  <a:schemeClr val="accent1">
                    <a:lumMod val="50000"/>
                  </a:schemeClr>
                </a:solidFill>
                <a:latin typeface="Bahnschrift SemiCondensed" panose="020B0502040204020203" pitchFamily="34" charset="0"/>
              </a:rPr>
              <a:t> de la visualisation</a:t>
            </a:r>
          </a:p>
        </p:txBody>
      </p:sp>
      <p:sp>
        <p:nvSpPr>
          <p:cNvPr id="127" name="Rectangle 126">
            <a:extLst>
              <a:ext uri="{FF2B5EF4-FFF2-40B4-BE49-F238E27FC236}">
                <a16:creationId xmlns:a16="http://schemas.microsoft.com/office/drawing/2014/main" id="{BB13D7AC-4616-FE59-E5F5-65C9303FE0A6}"/>
              </a:ext>
            </a:extLst>
          </p:cNvPr>
          <p:cNvSpPr/>
          <p:nvPr/>
        </p:nvSpPr>
        <p:spPr>
          <a:xfrm>
            <a:off x="802638" y="1690688"/>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ZoneTexte 17">
            <a:extLst>
              <a:ext uri="{FF2B5EF4-FFF2-40B4-BE49-F238E27FC236}">
                <a16:creationId xmlns:a16="http://schemas.microsoft.com/office/drawing/2014/main" id="{7B44BE44-63B5-E220-06AC-8BF947527DAF}"/>
              </a:ext>
            </a:extLst>
          </p:cNvPr>
          <p:cNvSpPr txBox="1"/>
          <p:nvPr/>
        </p:nvSpPr>
        <p:spPr>
          <a:xfrm>
            <a:off x="8522061" y="3023582"/>
            <a:ext cx="3212739" cy="1077218"/>
          </a:xfrm>
          <a:prstGeom prst="rect">
            <a:avLst/>
          </a:prstGeom>
          <a:noFill/>
        </p:spPr>
        <p:txBody>
          <a:bodyPr wrap="none" rtlCol="0">
            <a:spAutoFit/>
          </a:bodyPr>
          <a:lstStyle/>
          <a:p>
            <a:r>
              <a:rPr lang="fr-FR" sz="1600" dirty="0">
                <a:solidFill>
                  <a:schemeClr val="accent1">
                    <a:lumMod val="50000"/>
                  </a:schemeClr>
                </a:solidFill>
                <a:latin typeface="Bahnschrift Light" panose="020B0502040204020203" pitchFamily="34" charset="0"/>
              </a:rPr>
              <a:t>Corrélation de Pearson:</a:t>
            </a:r>
          </a:p>
          <a:p>
            <a:r>
              <a:rPr lang="fr-FR" sz="1600" dirty="0">
                <a:solidFill>
                  <a:schemeClr val="accent1">
                    <a:lumMod val="50000"/>
                  </a:schemeClr>
                </a:solidFill>
                <a:latin typeface="Bahnschrift Light" panose="020B0502040204020203" pitchFamily="34" charset="0"/>
              </a:rPr>
              <a:t> - PF/QMI : rho = 0.293, p = 0.039*</a:t>
            </a:r>
          </a:p>
          <a:p>
            <a:r>
              <a:rPr lang="fr-FR" sz="1600" dirty="0">
                <a:solidFill>
                  <a:schemeClr val="accent1">
                    <a:lumMod val="50000"/>
                  </a:schemeClr>
                </a:solidFill>
                <a:latin typeface="Bahnschrift Light" panose="020B0502040204020203" pitchFamily="34" charset="0"/>
              </a:rPr>
              <a:t> - IF/QMI : rho = 0.095, p = 0.512</a:t>
            </a:r>
          </a:p>
          <a:p>
            <a:endParaRPr lang="fr-FR" sz="1600" dirty="0">
              <a:solidFill>
                <a:schemeClr val="accent1">
                  <a:lumMod val="50000"/>
                </a:schemeClr>
              </a:solidFill>
              <a:latin typeface="Bahnschrift Light" panose="020B0502040204020203" pitchFamily="34" charset="0"/>
            </a:endParaRPr>
          </a:p>
        </p:txBody>
      </p:sp>
      <p:sp>
        <p:nvSpPr>
          <p:cNvPr id="2" name="Espace réservé du numéro de diapositive 1">
            <a:extLst>
              <a:ext uri="{FF2B5EF4-FFF2-40B4-BE49-F238E27FC236}">
                <a16:creationId xmlns:a16="http://schemas.microsoft.com/office/drawing/2014/main" id="{D123CCDA-011F-9D87-7ABB-2F1F4870D40F}"/>
              </a:ext>
            </a:extLst>
          </p:cNvPr>
          <p:cNvSpPr>
            <a:spLocks noGrp="1"/>
          </p:cNvSpPr>
          <p:nvPr>
            <p:ph type="sldNum" sz="quarter" idx="12"/>
          </p:nvPr>
        </p:nvSpPr>
        <p:spPr/>
        <p:txBody>
          <a:bodyPr/>
          <a:lstStyle/>
          <a:p>
            <a:fld id="{DACCD566-8347-4119-86BF-A6563B5D6583}" type="slidenum">
              <a:rPr lang="fr-FR" smtClean="0"/>
              <a:t>19</a:t>
            </a:fld>
            <a:endParaRPr lang="fr-FR"/>
          </a:p>
        </p:txBody>
      </p:sp>
      <p:pic>
        <p:nvPicPr>
          <p:cNvPr id="4" name="Image 3">
            <a:extLst>
              <a:ext uri="{FF2B5EF4-FFF2-40B4-BE49-F238E27FC236}">
                <a16:creationId xmlns:a16="http://schemas.microsoft.com/office/drawing/2014/main" id="{391DEBA4-B135-566C-1E2F-EF61FF7053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112" y="1948784"/>
            <a:ext cx="6668431" cy="4772691"/>
          </a:xfrm>
          <a:prstGeom prst="rect">
            <a:avLst/>
          </a:prstGeom>
        </p:spPr>
      </p:pic>
    </p:spTree>
    <p:extLst>
      <p:ext uri="{BB962C8B-B14F-4D97-AF65-F5344CB8AC3E}">
        <p14:creationId xmlns:p14="http://schemas.microsoft.com/office/powerpoint/2010/main" val="1114229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dirty="0">
                <a:solidFill>
                  <a:schemeClr val="accent1">
                    <a:lumMod val="50000"/>
                  </a:schemeClr>
                </a:solidFill>
                <a:latin typeface="Bahnschrift SemiCondensed" panose="020B0502040204020203" pitchFamily="34" charset="0"/>
              </a:rPr>
              <a:t>Imagerie mentale</a:t>
            </a:r>
            <a:endParaRPr lang="en-GB" dirty="0">
              <a:solidFill>
                <a:schemeClr val="accent1">
                  <a:lumMod val="50000"/>
                </a:schemeClr>
              </a:solidFill>
              <a:latin typeface="Bahnschrift SemiCondensed" panose="020B0502040204020203" pitchFamily="34" charset="0"/>
            </a:endParaRP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Espace réservé du contenu 2">
            <a:extLst>
              <a:ext uri="{FF2B5EF4-FFF2-40B4-BE49-F238E27FC236}">
                <a16:creationId xmlns:a16="http://schemas.microsoft.com/office/drawing/2014/main" id="{26B9F697-625C-8DCF-CA3A-582B7A9FD25E}"/>
              </a:ext>
            </a:extLst>
          </p:cNvPr>
          <p:cNvSpPr>
            <a:spLocks noGrp="1"/>
          </p:cNvSpPr>
          <p:nvPr>
            <p:ph idx="1"/>
          </p:nvPr>
        </p:nvSpPr>
        <p:spPr>
          <a:xfrm>
            <a:off x="822958" y="1825625"/>
            <a:ext cx="10530842" cy="4351338"/>
          </a:xfrm>
        </p:spPr>
        <p:txBody>
          <a:bodyPr/>
          <a:lstStyle/>
          <a:p>
            <a:endParaRPr lang="en-US" dirty="0">
              <a:effectLst/>
              <a:latin typeface="Arial" panose="020B0604020202020204" pitchFamily="34" charset="0"/>
            </a:endParaRPr>
          </a:p>
          <a:p>
            <a:r>
              <a:rPr lang="en-US" dirty="0">
                <a:solidFill>
                  <a:schemeClr val="accent1">
                    <a:lumMod val="50000"/>
                  </a:schemeClr>
                </a:solidFill>
                <a:latin typeface="Bahnschrift Light" panose="020B0502040204020203" pitchFamily="34" charset="0"/>
              </a:rPr>
              <a:t>Images </a:t>
            </a:r>
            <a:r>
              <a:rPr lang="en-US" dirty="0" err="1">
                <a:solidFill>
                  <a:schemeClr val="accent1">
                    <a:lumMod val="50000"/>
                  </a:schemeClr>
                </a:solidFill>
                <a:latin typeface="Bahnschrift Light" panose="020B0502040204020203" pitchFamily="34" charset="0"/>
              </a:rPr>
              <a:t>mentales</a:t>
            </a:r>
            <a:r>
              <a:rPr lang="en-US" dirty="0">
                <a:solidFill>
                  <a:schemeClr val="accent1">
                    <a:lumMod val="50000"/>
                  </a:schemeClr>
                </a:solidFill>
                <a:latin typeface="Bahnschrift Light" panose="020B0502040204020203" pitchFamily="34" charset="0"/>
              </a:rPr>
              <a:t>: “Representations and the accompany-</a:t>
            </a:r>
            <a:br>
              <a:rPr lang="en-US" dirty="0">
                <a:solidFill>
                  <a:schemeClr val="accent1">
                    <a:lumMod val="50000"/>
                  </a:schemeClr>
                </a:solidFill>
                <a:latin typeface="Bahnschrift Light" panose="020B0502040204020203" pitchFamily="34" charset="0"/>
              </a:rPr>
            </a:br>
            <a:r>
              <a:rPr lang="en-US" dirty="0" err="1">
                <a:solidFill>
                  <a:schemeClr val="accent1">
                    <a:lumMod val="50000"/>
                  </a:schemeClr>
                </a:solidFill>
                <a:latin typeface="Bahnschrift Light" panose="020B0502040204020203" pitchFamily="34" charset="0"/>
              </a:rPr>
              <a:t>ing</a:t>
            </a:r>
            <a:r>
              <a:rPr lang="en-US" dirty="0">
                <a:solidFill>
                  <a:schemeClr val="accent1">
                    <a:lumMod val="50000"/>
                  </a:schemeClr>
                </a:solidFill>
                <a:latin typeface="Bahnschrift Light" panose="020B0502040204020203" pitchFamily="34" charset="0"/>
              </a:rPr>
              <a:t> experience of sensory information without a direct external stimulus“. (Pearson et al., 2015)</a:t>
            </a:r>
            <a:r>
              <a:rPr lang="en-US" baseline="30000" dirty="0">
                <a:solidFill>
                  <a:schemeClr val="accent1">
                    <a:lumMod val="50000"/>
                  </a:schemeClr>
                </a:solidFill>
                <a:latin typeface="Bahnschrift Light" panose="020B0502040204020203" pitchFamily="34" charset="0"/>
              </a:rPr>
              <a:t>1</a:t>
            </a:r>
          </a:p>
          <a:p>
            <a:endParaRPr lang="en-US" dirty="0">
              <a:solidFill>
                <a:schemeClr val="accent1">
                  <a:lumMod val="50000"/>
                </a:schemeClr>
              </a:solidFill>
              <a:latin typeface="Bahnschrift Light" panose="020B0502040204020203" pitchFamily="34" charset="0"/>
            </a:endParaRPr>
          </a:p>
          <a:p>
            <a:r>
              <a:rPr lang="en-US" dirty="0" err="1">
                <a:solidFill>
                  <a:schemeClr val="accent1">
                    <a:lumMod val="50000"/>
                  </a:schemeClr>
                </a:solidFill>
                <a:latin typeface="Bahnschrift Light" panose="020B0502040204020203" pitchFamily="34" charset="0"/>
              </a:rPr>
              <a:t>Mesures</a:t>
            </a:r>
            <a:r>
              <a:rPr lang="en-US" dirty="0">
                <a:solidFill>
                  <a:schemeClr val="accent1">
                    <a:lumMod val="50000"/>
                  </a:schemeClr>
                </a:solidFill>
                <a:latin typeface="Bahnschrift Light" panose="020B0502040204020203" pitchFamily="34" charset="0"/>
              </a:rPr>
              <a:t> </a:t>
            </a:r>
            <a:r>
              <a:rPr lang="en-US" dirty="0" err="1">
                <a:solidFill>
                  <a:schemeClr val="accent1">
                    <a:lumMod val="50000"/>
                  </a:schemeClr>
                </a:solidFill>
                <a:latin typeface="Bahnschrift Light" panose="020B0502040204020203" pitchFamily="34" charset="0"/>
              </a:rPr>
              <a:t>subjectives</a:t>
            </a:r>
            <a:r>
              <a:rPr lang="en-US" dirty="0">
                <a:solidFill>
                  <a:schemeClr val="accent1">
                    <a:lumMod val="50000"/>
                  </a:schemeClr>
                </a:solidFill>
                <a:latin typeface="Bahnschrift Light" panose="020B0502040204020203" pitchFamily="34" charset="0"/>
              </a:rPr>
              <a:t>: VVIQ</a:t>
            </a:r>
            <a:r>
              <a:rPr lang="en-US" baseline="30000" dirty="0">
                <a:solidFill>
                  <a:schemeClr val="accent1">
                    <a:lumMod val="50000"/>
                  </a:schemeClr>
                </a:solidFill>
                <a:latin typeface="Bahnschrift Light" panose="020B0502040204020203" pitchFamily="34" charset="0"/>
              </a:rPr>
              <a:t>2</a:t>
            </a:r>
            <a:r>
              <a:rPr lang="en-US" dirty="0">
                <a:solidFill>
                  <a:schemeClr val="accent1">
                    <a:lumMod val="50000"/>
                  </a:schemeClr>
                </a:solidFill>
                <a:latin typeface="Bahnschrift Light" panose="020B0502040204020203" pitchFamily="34" charset="0"/>
              </a:rPr>
              <a:t>, CAIS</a:t>
            </a:r>
            <a:r>
              <a:rPr lang="en-US" baseline="30000" dirty="0">
                <a:solidFill>
                  <a:schemeClr val="accent1">
                    <a:lumMod val="50000"/>
                  </a:schemeClr>
                </a:solidFill>
                <a:latin typeface="Bahnschrift Light" panose="020B0502040204020203" pitchFamily="34" charset="0"/>
              </a:rPr>
              <a:t>3</a:t>
            </a:r>
            <a:r>
              <a:rPr lang="en-US" dirty="0">
                <a:solidFill>
                  <a:schemeClr val="accent1">
                    <a:lumMod val="50000"/>
                  </a:schemeClr>
                </a:solidFill>
                <a:latin typeface="Bahnschrift Light" panose="020B0502040204020203" pitchFamily="34" charset="0"/>
              </a:rPr>
              <a:t>, </a:t>
            </a:r>
          </a:p>
          <a:p>
            <a:pPr marL="0" indent="0">
              <a:buNone/>
            </a:pPr>
            <a:r>
              <a:rPr lang="en-US" dirty="0">
                <a:solidFill>
                  <a:schemeClr val="accent1">
                    <a:lumMod val="50000"/>
                  </a:schemeClr>
                </a:solidFill>
                <a:latin typeface="Bahnschrift Light" panose="020B0502040204020203" pitchFamily="34" charset="0"/>
              </a:rPr>
              <a:t>VOIQ</a:t>
            </a:r>
            <a:r>
              <a:rPr lang="en-US" baseline="30000" dirty="0">
                <a:solidFill>
                  <a:schemeClr val="accent1">
                    <a:lumMod val="50000"/>
                  </a:schemeClr>
                </a:solidFill>
                <a:latin typeface="Bahnschrift Light" panose="020B0502040204020203" pitchFamily="34" charset="0"/>
              </a:rPr>
              <a:t>4</a:t>
            </a:r>
            <a:r>
              <a:rPr lang="en-US" dirty="0">
                <a:solidFill>
                  <a:schemeClr val="accent1">
                    <a:lumMod val="50000"/>
                  </a:schemeClr>
                </a:solidFill>
                <a:latin typeface="Bahnschrift Light" panose="020B0502040204020203" pitchFamily="34" charset="0"/>
              </a:rPr>
              <a:t>, VMIQ</a:t>
            </a:r>
            <a:r>
              <a:rPr lang="en-US" baseline="30000" dirty="0">
                <a:solidFill>
                  <a:schemeClr val="accent1">
                    <a:lumMod val="50000"/>
                  </a:schemeClr>
                </a:solidFill>
                <a:latin typeface="Bahnschrift Light" panose="020B0502040204020203" pitchFamily="34" charset="0"/>
              </a:rPr>
              <a:t>5</a:t>
            </a:r>
            <a:r>
              <a:rPr lang="en-US" dirty="0">
                <a:solidFill>
                  <a:schemeClr val="accent1">
                    <a:lumMod val="50000"/>
                  </a:schemeClr>
                </a:solidFill>
                <a:latin typeface="Bahnschrift Light" panose="020B0502040204020203" pitchFamily="34" charset="0"/>
              </a:rPr>
              <a:t>, </a:t>
            </a:r>
            <a:r>
              <a:rPr lang="en-US" b="1" dirty="0">
                <a:solidFill>
                  <a:schemeClr val="accent1">
                    <a:lumMod val="50000"/>
                  </a:schemeClr>
                </a:solidFill>
                <a:latin typeface="Bahnschrift Light" panose="020B0502040204020203" pitchFamily="34" charset="0"/>
              </a:rPr>
              <a:t>QMI</a:t>
            </a:r>
            <a:r>
              <a:rPr lang="en-US" baseline="30000" dirty="0">
                <a:solidFill>
                  <a:schemeClr val="accent1">
                    <a:lumMod val="50000"/>
                  </a:schemeClr>
                </a:solidFill>
                <a:latin typeface="Bahnschrift Light" panose="020B0502040204020203" pitchFamily="34" charset="0"/>
              </a:rPr>
              <a:t>6,7</a:t>
            </a:r>
            <a:r>
              <a:rPr lang="en-US" dirty="0">
                <a:solidFill>
                  <a:schemeClr val="accent1">
                    <a:lumMod val="50000"/>
                  </a:schemeClr>
                </a:solidFill>
                <a:latin typeface="Bahnschrift Light" panose="020B0502040204020203" pitchFamily="34" charset="0"/>
              </a:rPr>
              <a:t>, …</a:t>
            </a:r>
            <a:endParaRPr lang="fr-FR" dirty="0">
              <a:solidFill>
                <a:schemeClr val="accent1">
                  <a:lumMod val="50000"/>
                </a:schemeClr>
              </a:solidFill>
              <a:latin typeface="Bahnschrift Light" panose="020B0502040204020203" pitchFamily="34" charset="0"/>
            </a:endParaRPr>
          </a:p>
        </p:txBody>
      </p:sp>
      <p:sp>
        <p:nvSpPr>
          <p:cNvPr id="6" name="ZoneTexte 5">
            <a:extLst>
              <a:ext uri="{FF2B5EF4-FFF2-40B4-BE49-F238E27FC236}">
                <a16:creationId xmlns:a16="http://schemas.microsoft.com/office/drawing/2014/main" id="{3324F8C1-87D2-BD5A-C3CD-BAAEA02E1EED}"/>
              </a:ext>
            </a:extLst>
          </p:cNvPr>
          <p:cNvSpPr txBox="1"/>
          <p:nvPr/>
        </p:nvSpPr>
        <p:spPr>
          <a:xfrm>
            <a:off x="773793" y="5551924"/>
            <a:ext cx="10629172" cy="1477328"/>
          </a:xfrm>
          <a:prstGeom prst="rect">
            <a:avLst/>
          </a:prstGeom>
          <a:noFill/>
          <a:ln>
            <a:noFill/>
          </a:ln>
        </p:spPr>
        <p:txBody>
          <a:bodyPr wrap="square" rtlCol="0">
            <a:spAutoFit/>
          </a:bodyPr>
          <a:lstStyle/>
          <a:p>
            <a:r>
              <a:rPr lang="en-US" sz="1000" dirty="0">
                <a:solidFill>
                  <a:schemeClr val="accent1">
                    <a:lumMod val="50000"/>
                  </a:schemeClr>
                </a:solidFill>
                <a:effectLst/>
                <a:latin typeface="Bahnschrift SemiLight" panose="020B0502040204020203" pitchFamily="34" charset="0"/>
              </a:rPr>
              <a:t>1. Pearson J, </a:t>
            </a:r>
            <a:r>
              <a:rPr lang="en-US" sz="1000" dirty="0" err="1">
                <a:solidFill>
                  <a:schemeClr val="accent1">
                    <a:lumMod val="50000"/>
                  </a:schemeClr>
                </a:solidFill>
                <a:effectLst/>
                <a:latin typeface="Bahnschrift SemiLight" panose="020B0502040204020203" pitchFamily="34" charset="0"/>
              </a:rPr>
              <a:t>Naselaris</a:t>
            </a:r>
            <a:r>
              <a:rPr lang="en-US" sz="1000" dirty="0">
                <a:solidFill>
                  <a:schemeClr val="accent1">
                    <a:lumMod val="50000"/>
                  </a:schemeClr>
                </a:solidFill>
                <a:effectLst/>
                <a:latin typeface="Bahnschrift SemiLight" panose="020B0502040204020203" pitchFamily="34" charset="0"/>
              </a:rPr>
              <a:t> T, Holmes EA, </a:t>
            </a:r>
            <a:r>
              <a:rPr lang="en-US" sz="1000" dirty="0" err="1">
                <a:solidFill>
                  <a:schemeClr val="accent1">
                    <a:lumMod val="50000"/>
                  </a:schemeClr>
                </a:solidFill>
                <a:effectLst/>
                <a:latin typeface="Bahnschrift SemiLight" panose="020B0502040204020203" pitchFamily="34" charset="0"/>
              </a:rPr>
              <a:t>Kosslyn</a:t>
            </a:r>
            <a:r>
              <a:rPr lang="en-US" sz="1000" dirty="0">
                <a:solidFill>
                  <a:schemeClr val="accent1">
                    <a:lumMod val="50000"/>
                  </a:schemeClr>
                </a:solidFill>
                <a:effectLst/>
                <a:latin typeface="Bahnschrift SemiLight" panose="020B0502040204020203" pitchFamily="34" charset="0"/>
              </a:rPr>
              <a:t> SM. Mental Imagery: Functional Mechanisms and Clinical Applications. Trends in Cognitive Sciences. 2015 Oct; 19(10):590–602.</a:t>
            </a:r>
          </a:p>
          <a:p>
            <a:r>
              <a:rPr lang="en-US" sz="1000" dirty="0">
                <a:solidFill>
                  <a:schemeClr val="accent1">
                    <a:lumMod val="50000"/>
                  </a:schemeClr>
                </a:solidFill>
                <a:latin typeface="Bahnschrift SemiLight" panose="020B0502040204020203" pitchFamily="34" charset="0"/>
              </a:rPr>
              <a:t>2. Marks DF. Visual imagery differences in the recall of pictures. British Journal of Psychology. 1973 Feb; 64(1):17–24.</a:t>
            </a:r>
          </a:p>
          <a:p>
            <a:r>
              <a:rPr lang="en-US" sz="1000" dirty="0">
                <a:solidFill>
                  <a:schemeClr val="accent1">
                    <a:lumMod val="50000"/>
                  </a:schemeClr>
                </a:solidFill>
                <a:latin typeface="Bahnschrift SemiLight" panose="020B0502040204020203" pitchFamily="34" charset="0"/>
              </a:rPr>
              <a:t>3. </a:t>
            </a:r>
            <a:r>
              <a:rPr lang="en-US" sz="1000" dirty="0" err="1">
                <a:solidFill>
                  <a:schemeClr val="accent1">
                    <a:lumMod val="50000"/>
                  </a:schemeClr>
                </a:solidFill>
                <a:latin typeface="Bahnschrift SemiLight" panose="020B0502040204020203" pitchFamily="34" charset="0"/>
              </a:rPr>
              <a:t>Willander</a:t>
            </a:r>
            <a:r>
              <a:rPr lang="en-US" sz="1000" dirty="0">
                <a:solidFill>
                  <a:schemeClr val="accent1">
                    <a:lumMod val="50000"/>
                  </a:schemeClr>
                </a:solidFill>
                <a:latin typeface="Bahnschrift SemiLight" panose="020B0502040204020203" pitchFamily="34" charset="0"/>
              </a:rPr>
              <a:t> J, </a:t>
            </a:r>
            <a:r>
              <a:rPr lang="en-US" sz="1000" dirty="0" err="1">
                <a:solidFill>
                  <a:schemeClr val="accent1">
                    <a:lumMod val="50000"/>
                  </a:schemeClr>
                </a:solidFill>
                <a:latin typeface="Bahnschrift SemiLight" panose="020B0502040204020203" pitchFamily="34" charset="0"/>
              </a:rPr>
              <a:t>Baraldi</a:t>
            </a:r>
            <a:r>
              <a:rPr lang="en-US" sz="1000" dirty="0">
                <a:solidFill>
                  <a:schemeClr val="accent1">
                    <a:lumMod val="50000"/>
                  </a:schemeClr>
                </a:solidFill>
                <a:latin typeface="Bahnschrift SemiLight" panose="020B0502040204020203" pitchFamily="34" charset="0"/>
              </a:rPr>
              <a:t> S. Development of a new Clarity of Auditory Imagery Scale. Behavior Research Methods. 2010 Aug; 42(3):785–790.</a:t>
            </a:r>
          </a:p>
          <a:p>
            <a:r>
              <a:rPr lang="en-US" sz="1000" dirty="0">
                <a:solidFill>
                  <a:schemeClr val="accent1">
                    <a:lumMod val="50000"/>
                  </a:schemeClr>
                </a:solidFill>
                <a:latin typeface="Bahnschrift SemiLight" panose="020B0502040204020203" pitchFamily="34" charset="0"/>
              </a:rPr>
              <a:t>4. Gilbert AN, Crouch M, Kemp SE. Olfactory and visual mental imagery. Journal of Mental Imagery. 1998; 22(3-4):137–146.</a:t>
            </a:r>
          </a:p>
          <a:p>
            <a:r>
              <a:rPr lang="en-US" sz="1000" dirty="0">
                <a:solidFill>
                  <a:schemeClr val="accent1">
                    <a:lumMod val="50000"/>
                  </a:schemeClr>
                </a:solidFill>
                <a:latin typeface="Bahnschrift SemiLight" panose="020B0502040204020203" pitchFamily="34" charset="0"/>
              </a:rPr>
              <a:t>5. Roberts R, Callow N, Hardy L, Markland D, Bringer J. Movement Imagery Ability: Development and Assessment of a Revised Version of the Vividness of Movement Imagery Questionnaire. Journal of Sport and Exercise Psychology. 2008 Apr; 30(2):200–221. </a:t>
            </a:r>
          </a:p>
          <a:p>
            <a:r>
              <a:rPr lang="en-US" sz="1000" dirty="0">
                <a:solidFill>
                  <a:schemeClr val="accent1">
                    <a:lumMod val="50000"/>
                  </a:schemeClr>
                </a:solidFill>
                <a:latin typeface="Bahnschrift SemiLight" panose="020B0502040204020203" pitchFamily="34" charset="0"/>
              </a:rPr>
              <a:t>6. Betts G Herbert. The distribution and functions of mental imagery. New York: </a:t>
            </a:r>
            <a:r>
              <a:rPr lang="en-US" sz="1000" dirty="0" err="1">
                <a:solidFill>
                  <a:schemeClr val="accent1">
                    <a:lumMod val="50000"/>
                  </a:schemeClr>
                </a:solidFill>
                <a:latin typeface="Bahnschrift SemiLight" panose="020B0502040204020203" pitchFamily="34" charset="0"/>
              </a:rPr>
              <a:t>Comlumbia</a:t>
            </a:r>
            <a:r>
              <a:rPr lang="en-US" sz="1000" dirty="0">
                <a:solidFill>
                  <a:schemeClr val="accent1">
                    <a:lumMod val="50000"/>
                  </a:schemeClr>
                </a:solidFill>
                <a:latin typeface="Bahnschrift SemiLight" panose="020B0502040204020203" pitchFamily="34" charset="0"/>
              </a:rPr>
              <a:t> University; 1909.</a:t>
            </a:r>
          </a:p>
          <a:p>
            <a:r>
              <a:rPr lang="en-US" sz="1000" dirty="0">
                <a:solidFill>
                  <a:schemeClr val="accent1">
                    <a:lumMod val="50000"/>
                  </a:schemeClr>
                </a:solidFill>
                <a:latin typeface="Bahnschrift SemiLight" panose="020B0502040204020203" pitchFamily="34" charset="0"/>
              </a:rPr>
              <a:t>7. Sheehan PW. A shortened form of Betts’ questionnaire upon mental imagery. Journal of Clinical Psychology. 1967 Jul; 23(3):386–389.</a:t>
            </a:r>
            <a:br>
              <a:rPr lang="en-US" sz="1000" dirty="0">
                <a:solidFill>
                  <a:schemeClr val="accent1">
                    <a:lumMod val="50000"/>
                  </a:schemeClr>
                </a:solidFill>
                <a:latin typeface="Bahnschrift SemiLight" panose="020B0502040204020203" pitchFamily="34" charset="0"/>
              </a:rPr>
            </a:br>
            <a:endParaRPr lang="fr-FR" sz="1000" dirty="0">
              <a:solidFill>
                <a:schemeClr val="accent1">
                  <a:lumMod val="50000"/>
                </a:schemeClr>
              </a:solidFill>
              <a:latin typeface="Bahnschrift SemiLight" panose="020B0502040204020203" pitchFamily="34" charset="0"/>
            </a:endParaRPr>
          </a:p>
        </p:txBody>
      </p:sp>
      <p:sp>
        <p:nvSpPr>
          <p:cNvPr id="7" name="Espace réservé du numéro de diapositive 6">
            <a:extLst>
              <a:ext uri="{FF2B5EF4-FFF2-40B4-BE49-F238E27FC236}">
                <a16:creationId xmlns:a16="http://schemas.microsoft.com/office/drawing/2014/main" id="{3E9B37A1-5D7A-E0AA-8567-0B7BF57E631C}"/>
              </a:ext>
            </a:extLst>
          </p:cNvPr>
          <p:cNvSpPr>
            <a:spLocks noGrp="1"/>
          </p:cNvSpPr>
          <p:nvPr>
            <p:ph type="sldNum" sz="quarter" idx="12"/>
          </p:nvPr>
        </p:nvSpPr>
        <p:spPr/>
        <p:txBody>
          <a:bodyPr/>
          <a:lstStyle/>
          <a:p>
            <a:fld id="{DACCD566-8347-4119-86BF-A6563B5D6583}" type="slidenum">
              <a:rPr lang="fr-FR" smtClean="0"/>
              <a:t>2</a:t>
            </a:fld>
            <a:endParaRPr lang="fr-FR" dirty="0"/>
          </a:p>
        </p:txBody>
      </p:sp>
      <p:cxnSp>
        <p:nvCxnSpPr>
          <p:cNvPr id="13" name="Connecteur droit avec flèche 12">
            <a:extLst>
              <a:ext uri="{FF2B5EF4-FFF2-40B4-BE49-F238E27FC236}">
                <a16:creationId xmlns:a16="http://schemas.microsoft.com/office/drawing/2014/main" id="{68A61594-3F3F-62F2-CA36-C7DE36C25B15}"/>
              </a:ext>
            </a:extLst>
          </p:cNvPr>
          <p:cNvCxnSpPr>
            <a:cxnSpLocks/>
          </p:cNvCxnSpPr>
          <p:nvPr/>
        </p:nvCxnSpPr>
        <p:spPr>
          <a:xfrm>
            <a:off x="9052091" y="3755616"/>
            <a:ext cx="1561840" cy="0"/>
          </a:xfrm>
          <a:prstGeom prst="straightConnector1">
            <a:avLst/>
          </a:prstGeom>
          <a:ln w="57150">
            <a:headEnd type="triangle"/>
            <a:tailEnd type="triangle"/>
          </a:ln>
        </p:spPr>
        <p:style>
          <a:lnRef idx="3">
            <a:schemeClr val="dk1"/>
          </a:lnRef>
          <a:fillRef idx="0">
            <a:schemeClr val="dk1"/>
          </a:fillRef>
          <a:effectRef idx="2">
            <a:schemeClr val="dk1"/>
          </a:effectRef>
          <a:fontRef idx="minor">
            <a:schemeClr val="tx1"/>
          </a:fontRef>
        </p:style>
      </p:cxnSp>
      <p:pic>
        <p:nvPicPr>
          <p:cNvPr id="14" name="Image 13">
            <a:extLst>
              <a:ext uri="{FF2B5EF4-FFF2-40B4-BE49-F238E27FC236}">
                <a16:creationId xmlns:a16="http://schemas.microsoft.com/office/drawing/2014/main" id="{52620FB0-D385-4E3D-7026-F3E1583CF64A}"/>
              </a:ext>
            </a:extLst>
          </p:cNvPr>
          <p:cNvPicPr>
            <a:picLocks noChangeAspect="1"/>
          </p:cNvPicPr>
          <p:nvPr/>
        </p:nvPicPr>
        <p:blipFill rotWithShape="1">
          <a:blip r:embed="rId3">
            <a:biLevel thresh="25000"/>
            <a:extLst>
              <a:ext uri="{28A0092B-C50C-407E-A947-70E740481C1C}">
                <a14:useLocalDpi xmlns:a14="http://schemas.microsoft.com/office/drawing/2010/main" val="0"/>
              </a:ext>
            </a:extLst>
          </a:blip>
          <a:srcRect t="9361"/>
          <a:stretch/>
        </p:blipFill>
        <p:spPr>
          <a:xfrm>
            <a:off x="7803655" y="4100035"/>
            <a:ext cx="3166391" cy="1517300"/>
          </a:xfrm>
          <a:prstGeom prst="rect">
            <a:avLst/>
          </a:prstGeom>
        </p:spPr>
      </p:pic>
      <p:sp>
        <p:nvSpPr>
          <p:cNvPr id="15" name="Phylactère : pensées 14">
            <a:extLst>
              <a:ext uri="{FF2B5EF4-FFF2-40B4-BE49-F238E27FC236}">
                <a16:creationId xmlns:a16="http://schemas.microsoft.com/office/drawing/2014/main" id="{749D2B15-52A0-9290-A152-5FCF3473FCC1}"/>
              </a:ext>
            </a:extLst>
          </p:cNvPr>
          <p:cNvSpPr/>
          <p:nvPr/>
        </p:nvSpPr>
        <p:spPr>
          <a:xfrm>
            <a:off x="10652519" y="3448919"/>
            <a:ext cx="799612" cy="599899"/>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pic>
        <p:nvPicPr>
          <p:cNvPr id="16" name="Image 15">
            <a:extLst>
              <a:ext uri="{FF2B5EF4-FFF2-40B4-BE49-F238E27FC236}">
                <a16:creationId xmlns:a16="http://schemas.microsoft.com/office/drawing/2014/main" id="{D5BFF77E-CE8E-A2CA-8C8A-9F1DE9A0C880}"/>
              </a:ext>
            </a:extLst>
          </p:cNvPr>
          <p:cNvPicPr>
            <a:picLocks noChangeAspect="1"/>
          </p:cNvPicPr>
          <p:nvPr/>
        </p:nvPicPr>
        <p:blipFill>
          <a:blip r:embed="rId4">
            <a:lum/>
            <a:alphaModFix/>
          </a:blip>
          <a:srcRect/>
          <a:stretch>
            <a:fillRect/>
          </a:stretch>
        </p:blipFill>
        <p:spPr>
          <a:xfrm>
            <a:off x="10843613" y="3556931"/>
            <a:ext cx="470529" cy="361492"/>
          </a:xfrm>
          <a:prstGeom prst="rect">
            <a:avLst/>
          </a:prstGeom>
          <a:noFill/>
          <a:ln>
            <a:noFill/>
          </a:ln>
        </p:spPr>
      </p:pic>
      <p:sp>
        <p:nvSpPr>
          <p:cNvPr id="17" name="Phylactère : pensées 16">
            <a:extLst>
              <a:ext uri="{FF2B5EF4-FFF2-40B4-BE49-F238E27FC236}">
                <a16:creationId xmlns:a16="http://schemas.microsoft.com/office/drawing/2014/main" id="{9E9EAE04-1C14-CE08-5B9D-715B9CC03E90}"/>
              </a:ext>
            </a:extLst>
          </p:cNvPr>
          <p:cNvSpPr/>
          <p:nvPr/>
        </p:nvSpPr>
        <p:spPr>
          <a:xfrm>
            <a:off x="8214647" y="3429000"/>
            <a:ext cx="799612" cy="609213"/>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18" name="Ellipse 17">
            <a:extLst>
              <a:ext uri="{FF2B5EF4-FFF2-40B4-BE49-F238E27FC236}">
                <a16:creationId xmlns:a16="http://schemas.microsoft.com/office/drawing/2014/main" id="{1F93969E-8510-FE8C-5730-E8971BAF754F}"/>
              </a:ext>
            </a:extLst>
          </p:cNvPr>
          <p:cNvSpPr/>
          <p:nvPr/>
        </p:nvSpPr>
        <p:spPr>
          <a:xfrm>
            <a:off x="9769547" y="3693794"/>
            <a:ext cx="126928" cy="1236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6F8C8306-81D2-3F30-1AEA-63559790E396}"/>
              </a:ext>
            </a:extLst>
          </p:cNvPr>
          <p:cNvSpPr/>
          <p:nvPr/>
        </p:nvSpPr>
        <p:spPr>
          <a:xfrm>
            <a:off x="10134245" y="3693793"/>
            <a:ext cx="130416" cy="123643"/>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0" name="Ellipse 19">
            <a:extLst>
              <a:ext uri="{FF2B5EF4-FFF2-40B4-BE49-F238E27FC236}">
                <a16:creationId xmlns:a16="http://schemas.microsoft.com/office/drawing/2014/main" id="{35F1B35D-D60C-C843-D148-634B685ACA48}"/>
              </a:ext>
            </a:extLst>
          </p:cNvPr>
          <p:cNvSpPr/>
          <p:nvPr/>
        </p:nvSpPr>
        <p:spPr>
          <a:xfrm>
            <a:off x="9401361" y="3690362"/>
            <a:ext cx="126929" cy="123644"/>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9E40278A-7505-C0F5-8496-C69E03C05A93}"/>
              </a:ext>
            </a:extLst>
          </p:cNvPr>
          <p:cNvSpPr/>
          <p:nvPr/>
        </p:nvSpPr>
        <p:spPr>
          <a:xfrm>
            <a:off x="743260" y="3733606"/>
            <a:ext cx="6637630" cy="15173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8619252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animBg="1"/>
      <p:bldP spid="18" grpId="0" animBg="1"/>
      <p:bldP spid="19" grpId="0" animBg="1"/>
      <p:bldP spid="20" grpId="0" animBg="1"/>
      <p:bldP spid="1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solidFill>
                  <a:schemeClr val="accent1">
                    <a:lumMod val="50000"/>
                  </a:schemeClr>
                </a:solidFill>
                <a:latin typeface="Bahnschrift SemiCondensed" panose="020B0502040204020203" pitchFamily="34" charset="0"/>
              </a:rPr>
              <a:t> </a:t>
            </a:r>
            <a:r>
              <a:rPr lang="en-GB" dirty="0" err="1">
                <a:solidFill>
                  <a:schemeClr val="accent1">
                    <a:lumMod val="50000"/>
                  </a:schemeClr>
                </a:solidFill>
                <a:latin typeface="Bahnschrift SemiCondensed" panose="020B0502040204020203" pitchFamily="34" charset="0"/>
              </a:rPr>
              <a:t>Troisième</a:t>
            </a:r>
            <a:r>
              <a:rPr lang="en-GB" dirty="0">
                <a:solidFill>
                  <a:schemeClr val="accent1">
                    <a:lumMod val="50000"/>
                  </a:schemeClr>
                </a:solidFill>
                <a:latin typeface="Bahnschrift SemiCondensed" panose="020B0502040204020203" pitchFamily="34" charset="0"/>
              </a:rPr>
              <a:t> </a:t>
            </a:r>
            <a:r>
              <a:rPr lang="en-GB" dirty="0" err="1">
                <a:solidFill>
                  <a:schemeClr val="accent1">
                    <a:lumMod val="50000"/>
                  </a:schemeClr>
                </a:solidFill>
                <a:latin typeface="Bahnschrift SemiCondensed" panose="020B0502040204020203" pitchFamily="34" charset="0"/>
              </a:rPr>
              <a:t>hypothèse</a:t>
            </a:r>
            <a:r>
              <a:rPr lang="en-GB" dirty="0">
                <a:solidFill>
                  <a:schemeClr val="accent1">
                    <a:lumMod val="50000"/>
                  </a:schemeClr>
                </a:solidFill>
                <a:latin typeface="Bahnschrift SemiCondensed" panose="020B0502040204020203" pitchFamily="34" charset="0"/>
              </a:rPr>
              <a:t> </a:t>
            </a:r>
            <a:r>
              <a:rPr lang="en-GB" dirty="0" err="1">
                <a:solidFill>
                  <a:schemeClr val="accent1">
                    <a:lumMod val="50000"/>
                  </a:schemeClr>
                </a:solidFill>
                <a:latin typeface="Bahnschrift SemiCondensed" panose="020B0502040204020203" pitchFamily="34" charset="0"/>
              </a:rPr>
              <a:t>validée</a:t>
            </a:r>
            <a:endParaRPr lang="en-GB" dirty="0">
              <a:solidFill>
                <a:schemeClr val="accent1">
                  <a:lumMod val="50000"/>
                </a:schemeClr>
              </a:solidFill>
              <a:latin typeface="Bahnschrift SemiCondensed" panose="020B0502040204020203" pitchFamily="34" charset="0"/>
            </a:endParaRP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Graphique 10" descr="Tendance à la hausse">
            <a:extLst>
              <a:ext uri="{FF2B5EF4-FFF2-40B4-BE49-F238E27FC236}">
                <a16:creationId xmlns:a16="http://schemas.microsoft.com/office/drawing/2014/main" id="{77F6508A-25B3-FAF5-5E12-64AC15120F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1140440" y="2304220"/>
            <a:ext cx="914400" cy="914400"/>
          </a:xfrm>
          <a:prstGeom prst="rect">
            <a:avLst/>
          </a:prstGeom>
        </p:spPr>
      </p:pic>
      <p:sp>
        <p:nvSpPr>
          <p:cNvPr id="5" name="Espace réservé du numéro de diapositive 4">
            <a:extLst>
              <a:ext uri="{FF2B5EF4-FFF2-40B4-BE49-F238E27FC236}">
                <a16:creationId xmlns:a16="http://schemas.microsoft.com/office/drawing/2014/main" id="{149E9B24-F886-76E6-9087-CD4A233886B3}"/>
              </a:ext>
            </a:extLst>
          </p:cNvPr>
          <p:cNvSpPr>
            <a:spLocks noGrp="1"/>
          </p:cNvSpPr>
          <p:nvPr>
            <p:ph type="sldNum" sz="quarter" idx="12"/>
          </p:nvPr>
        </p:nvSpPr>
        <p:spPr/>
        <p:txBody>
          <a:bodyPr/>
          <a:lstStyle/>
          <a:p>
            <a:fld id="{DACCD566-8347-4119-86BF-A6563B5D6583}" type="slidenum">
              <a:rPr lang="fr-FR" smtClean="0"/>
              <a:t>20</a:t>
            </a:fld>
            <a:endParaRPr lang="fr-FR"/>
          </a:p>
        </p:txBody>
      </p:sp>
      <p:sp>
        <p:nvSpPr>
          <p:cNvPr id="10" name="Espace réservé du contenu 2">
            <a:extLst>
              <a:ext uri="{FF2B5EF4-FFF2-40B4-BE49-F238E27FC236}">
                <a16:creationId xmlns:a16="http://schemas.microsoft.com/office/drawing/2014/main" id="{2820B740-100D-E8C9-F722-5581279D4AD8}"/>
              </a:ext>
            </a:extLst>
          </p:cNvPr>
          <p:cNvSpPr txBox="1">
            <a:spLocks/>
          </p:cNvSpPr>
          <p:nvPr/>
        </p:nvSpPr>
        <p:spPr>
          <a:xfrm>
            <a:off x="822958" y="1825625"/>
            <a:ext cx="1053084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fr-FR" dirty="0">
              <a:solidFill>
                <a:schemeClr val="accent1">
                  <a:lumMod val="50000"/>
                </a:schemeClr>
              </a:solidFill>
              <a:latin typeface="Bahnschrift Light" panose="020B0502040204020203" pitchFamily="34" charset="0"/>
            </a:endParaRPr>
          </a:p>
          <a:p>
            <a:r>
              <a:rPr lang="fr-FR" dirty="0">
                <a:solidFill>
                  <a:schemeClr val="accent1">
                    <a:lumMod val="50000"/>
                  </a:schemeClr>
                </a:solidFill>
                <a:latin typeface="Bahnschrift Light" panose="020B0502040204020203" pitchFamily="34" charset="0"/>
              </a:rPr>
              <a:t>La force de l’imagerie visuelle reportée pendant l’expérience est positivement corrélée à celle reportée après l’expérience.</a:t>
            </a:r>
          </a:p>
          <a:p>
            <a:pPr lvl="1"/>
            <a:r>
              <a:rPr lang="fr-FR" dirty="0">
                <a:solidFill>
                  <a:schemeClr val="accent1">
                    <a:lumMod val="50000"/>
                  </a:schemeClr>
                </a:solidFill>
                <a:latin typeface="Bahnschrift Light" panose="020B0502040204020203" pitchFamily="34" charset="0"/>
              </a:rPr>
              <a:t>Mais très faiblement… </a:t>
            </a:r>
          </a:p>
          <a:p>
            <a:endParaRPr lang="fr-FR" b="1" dirty="0">
              <a:solidFill>
                <a:schemeClr val="accent1">
                  <a:lumMod val="50000"/>
                </a:schemeClr>
              </a:solidFill>
              <a:latin typeface="Bahnschrift Light" panose="020B0502040204020203" pitchFamily="34" charset="0"/>
            </a:endParaRPr>
          </a:p>
          <a:p>
            <a:pPr marL="0" indent="0">
              <a:buNone/>
            </a:pPr>
            <a:endParaRPr lang="fr-FR" b="1" dirty="0">
              <a:solidFill>
                <a:schemeClr val="accent1">
                  <a:lumMod val="50000"/>
                </a:schemeClr>
              </a:solidFill>
              <a:latin typeface="Bahnschrift Light" panose="020B0502040204020203" pitchFamily="34" charset="0"/>
            </a:endParaRPr>
          </a:p>
          <a:p>
            <a:endParaRPr lang="fr-FR" dirty="0">
              <a:solidFill>
                <a:schemeClr val="accent1">
                  <a:lumMod val="50000"/>
                </a:schemeClr>
              </a:solidFill>
              <a:latin typeface="Bahnschrift Light" panose="020B0502040204020203" pitchFamily="34" charset="0"/>
            </a:endParaRPr>
          </a:p>
        </p:txBody>
      </p:sp>
    </p:spTree>
    <p:extLst>
      <p:ext uri="{BB962C8B-B14F-4D97-AF65-F5344CB8AC3E}">
        <p14:creationId xmlns:p14="http://schemas.microsoft.com/office/powerpoint/2010/main" val="16630105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a:solidFill>
                  <a:schemeClr val="accent1">
                    <a:lumMod val="50000"/>
                  </a:schemeClr>
                </a:solidFill>
                <a:latin typeface="Bahnschrift SemiCondensed" panose="020B0502040204020203" pitchFamily="34" charset="0"/>
              </a:rPr>
              <a:t>Explications </a:t>
            </a:r>
            <a:r>
              <a:rPr lang="en-GB" dirty="0" err="1">
                <a:solidFill>
                  <a:schemeClr val="accent1">
                    <a:lumMod val="50000"/>
                  </a:schemeClr>
                </a:solidFill>
                <a:latin typeface="Bahnschrift SemiCondensed" panose="020B0502040204020203" pitchFamily="34" charset="0"/>
              </a:rPr>
              <a:t>possibles</a:t>
            </a:r>
            <a:endParaRPr lang="en-GB" dirty="0">
              <a:solidFill>
                <a:schemeClr val="accent1">
                  <a:lumMod val="50000"/>
                </a:schemeClr>
              </a:solidFill>
              <a:latin typeface="Bahnschrift SemiCondensed" panose="020B0502040204020203" pitchFamily="34" charset="0"/>
            </a:endParaRPr>
          </a:p>
        </p:txBody>
      </p:sp>
      <p:sp>
        <p:nvSpPr>
          <p:cNvPr id="3" name="Espace réservé du contenu 2"/>
          <p:cNvSpPr>
            <a:spLocks noGrp="1"/>
          </p:cNvSpPr>
          <p:nvPr>
            <p:ph idx="1"/>
          </p:nvPr>
        </p:nvSpPr>
        <p:spPr>
          <a:xfrm>
            <a:off x="822958" y="1825625"/>
            <a:ext cx="10530842" cy="4351338"/>
          </a:xfrm>
        </p:spPr>
        <p:txBody>
          <a:bodyPr>
            <a:normAutofit/>
          </a:bodyPr>
          <a:lstStyle/>
          <a:p>
            <a:r>
              <a:rPr lang="fr-FR" dirty="0">
                <a:solidFill>
                  <a:schemeClr val="accent1">
                    <a:lumMod val="50000"/>
                  </a:schemeClr>
                </a:solidFill>
                <a:latin typeface="Bahnschrift Light" panose="020B0502040204020203" pitchFamily="34" charset="0"/>
              </a:rPr>
              <a:t>Seule une réplication exacte de l’expérience mène aux mêmes résultats.</a:t>
            </a:r>
          </a:p>
          <a:p>
            <a:pPr lvl="1"/>
            <a:r>
              <a:rPr lang="fr-FR" dirty="0">
                <a:solidFill>
                  <a:schemeClr val="accent1">
                    <a:lumMod val="50000"/>
                  </a:schemeClr>
                </a:solidFill>
                <a:latin typeface="Bahnschrift Light" panose="020B0502040204020203" pitchFamily="34" charset="0"/>
              </a:rPr>
              <a:t>Repos sombre nécessaire.</a:t>
            </a:r>
          </a:p>
          <a:p>
            <a:pPr marL="0" indent="0">
              <a:buNone/>
            </a:pPr>
            <a:endParaRPr lang="fr-FR" dirty="0">
              <a:solidFill>
                <a:schemeClr val="accent1">
                  <a:lumMod val="50000"/>
                </a:schemeClr>
              </a:solidFill>
              <a:latin typeface="Bahnschrift Light" panose="020B0502040204020203" pitchFamily="34" charset="0"/>
            </a:endParaRPr>
          </a:p>
          <a:p>
            <a:r>
              <a:rPr lang="fr-FR" dirty="0">
                <a:solidFill>
                  <a:schemeClr val="accent1">
                    <a:lumMod val="50000"/>
                  </a:schemeClr>
                </a:solidFill>
                <a:latin typeface="Bahnschrift Light" panose="020B0502040204020203" pitchFamily="34" charset="0"/>
              </a:rPr>
              <a:t>Populations française vs australienne (42) ou norvégienne (17).</a:t>
            </a:r>
          </a:p>
          <a:p>
            <a:pPr lvl="1"/>
            <a:r>
              <a:rPr lang="fr-FR" dirty="0">
                <a:solidFill>
                  <a:schemeClr val="accent1">
                    <a:lumMod val="50000"/>
                  </a:schemeClr>
                </a:solidFill>
                <a:latin typeface="Bahnschrift Light" panose="020B0502040204020203" pitchFamily="34" charset="0"/>
              </a:rPr>
              <a:t>Sujets déviants</a:t>
            </a:r>
          </a:p>
          <a:p>
            <a:endParaRPr lang="fr-FR" dirty="0">
              <a:solidFill>
                <a:schemeClr val="accent1">
                  <a:lumMod val="50000"/>
                </a:schemeClr>
              </a:solidFill>
              <a:latin typeface="Bahnschrift Light" panose="020B0502040204020203" pitchFamily="34" charset="0"/>
            </a:endParaRPr>
          </a:p>
          <a:p>
            <a:r>
              <a:rPr lang="fr-FR" dirty="0">
                <a:solidFill>
                  <a:schemeClr val="accent1">
                    <a:lumMod val="50000"/>
                  </a:schemeClr>
                </a:solidFill>
                <a:latin typeface="Bahnschrift Light" panose="020B0502040204020203" pitchFamily="34" charset="0"/>
              </a:rPr>
              <a:t>Sujets n’ont pas fait la tâche demandée.</a:t>
            </a: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53D877B-B7BD-0707-1727-30926FBCD854}"/>
              </a:ext>
            </a:extLst>
          </p:cNvPr>
          <p:cNvSpPr>
            <a:spLocks noGrp="1"/>
          </p:cNvSpPr>
          <p:nvPr>
            <p:ph type="sldNum" sz="quarter" idx="12"/>
          </p:nvPr>
        </p:nvSpPr>
        <p:spPr/>
        <p:txBody>
          <a:bodyPr/>
          <a:lstStyle/>
          <a:p>
            <a:fld id="{DACCD566-8347-4119-86BF-A6563B5D6583}" type="slidenum">
              <a:rPr lang="fr-FR" smtClean="0"/>
              <a:t>21</a:t>
            </a:fld>
            <a:endParaRPr lang="fr-FR"/>
          </a:p>
        </p:txBody>
      </p:sp>
    </p:spTree>
    <p:extLst>
      <p:ext uri="{BB962C8B-B14F-4D97-AF65-F5344CB8AC3E}">
        <p14:creationId xmlns:p14="http://schemas.microsoft.com/office/powerpoint/2010/main" val="21876901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53442" y="353113"/>
            <a:ext cx="10515600" cy="1325563"/>
          </a:xfrm>
        </p:spPr>
        <p:txBody>
          <a:bodyPr/>
          <a:lstStyle/>
          <a:p>
            <a:r>
              <a:rPr lang="en-GB" dirty="0" err="1">
                <a:solidFill>
                  <a:schemeClr val="accent1">
                    <a:lumMod val="50000"/>
                  </a:schemeClr>
                </a:solidFill>
                <a:latin typeface="Bahnschrift SemiCondensed" panose="020B0502040204020203" pitchFamily="34" charset="0"/>
              </a:rPr>
              <a:t>Ouverture</a:t>
            </a:r>
            <a:endParaRPr lang="en-GB" dirty="0">
              <a:solidFill>
                <a:schemeClr val="accent1">
                  <a:lumMod val="50000"/>
                </a:schemeClr>
              </a:solidFill>
              <a:latin typeface="Bahnschrift SemiCondensed" panose="020B0502040204020203" pitchFamily="34" charset="0"/>
            </a:endParaRPr>
          </a:p>
        </p:txBody>
      </p:sp>
      <p:sp>
        <p:nvSpPr>
          <p:cNvPr id="3" name="Espace réservé du contenu 2"/>
          <p:cNvSpPr>
            <a:spLocks noGrp="1"/>
          </p:cNvSpPr>
          <p:nvPr>
            <p:ph idx="1"/>
          </p:nvPr>
        </p:nvSpPr>
        <p:spPr>
          <a:xfrm>
            <a:off x="838200" y="1515058"/>
            <a:ext cx="10530842" cy="3450542"/>
          </a:xfrm>
        </p:spPr>
        <p:txBody>
          <a:bodyPr>
            <a:normAutofit/>
          </a:bodyPr>
          <a:lstStyle/>
          <a:p>
            <a:endParaRPr lang="fr-FR" dirty="0">
              <a:solidFill>
                <a:schemeClr val="accent1">
                  <a:lumMod val="50000"/>
                </a:schemeClr>
              </a:solidFill>
              <a:latin typeface="Bahnschrift Light" panose="020B0502040204020203" pitchFamily="34" charset="0"/>
            </a:endParaRPr>
          </a:p>
          <a:p>
            <a:r>
              <a:rPr lang="fr-FR" dirty="0">
                <a:solidFill>
                  <a:schemeClr val="accent1">
                    <a:lumMod val="50000"/>
                  </a:schemeClr>
                </a:solidFill>
                <a:latin typeface="Bahnschrift Light" panose="020B0502040204020203" pitchFamily="34" charset="0"/>
              </a:rPr>
              <a:t>Mesure du rappel de la luminance &amp; mesure de la visualisation de la luminance</a:t>
            </a:r>
          </a:p>
          <a:p>
            <a:endParaRPr lang="fr-FR" dirty="0">
              <a:solidFill>
                <a:schemeClr val="accent1">
                  <a:lumMod val="50000"/>
                </a:schemeClr>
              </a:solidFill>
              <a:latin typeface="Bahnschrift Light" panose="020B0502040204020203" pitchFamily="34" charset="0"/>
            </a:endParaRPr>
          </a:p>
          <a:p>
            <a:r>
              <a:rPr lang="fr-FR" dirty="0">
                <a:solidFill>
                  <a:schemeClr val="accent1">
                    <a:lumMod val="50000"/>
                  </a:schemeClr>
                </a:solidFill>
                <a:latin typeface="Bahnschrift Light" panose="020B0502040204020203" pitchFamily="34" charset="0"/>
              </a:rPr>
              <a:t>Expérience avec des mots rappelant des scènes avec différents niveaux de luminance (</a:t>
            </a:r>
            <a:r>
              <a:rPr lang="fr-FR" dirty="0" err="1">
                <a:solidFill>
                  <a:schemeClr val="accent1">
                    <a:lumMod val="50000"/>
                  </a:schemeClr>
                </a:solidFill>
                <a:latin typeface="Bahnschrift Light" panose="020B0502040204020203" pitchFamily="34" charset="0"/>
              </a:rPr>
              <a:t>Laeng</a:t>
            </a:r>
            <a:r>
              <a:rPr lang="fr-FR" dirty="0">
                <a:solidFill>
                  <a:schemeClr val="accent1">
                    <a:lumMod val="50000"/>
                  </a:schemeClr>
                </a:solidFill>
                <a:latin typeface="Bahnschrift Light" panose="020B0502040204020203" pitchFamily="34" charset="0"/>
              </a:rPr>
              <a:t> et </a:t>
            </a:r>
            <a:r>
              <a:rPr lang="fr-FR" dirty="0" err="1">
                <a:solidFill>
                  <a:schemeClr val="accent1">
                    <a:lumMod val="50000"/>
                  </a:schemeClr>
                </a:solidFill>
                <a:latin typeface="Bahnschrift Light" panose="020B0502040204020203" pitchFamily="34" charset="0"/>
              </a:rPr>
              <a:t>Sulutvedt</a:t>
            </a:r>
            <a:r>
              <a:rPr lang="fr-FR" dirty="0">
                <a:solidFill>
                  <a:schemeClr val="accent1">
                    <a:lumMod val="50000"/>
                  </a:schemeClr>
                </a:solidFill>
                <a:latin typeface="Bahnschrift Light" panose="020B0502040204020203" pitchFamily="34" charset="0"/>
              </a:rPr>
              <a:t>, 2014</a:t>
            </a:r>
            <a:r>
              <a:rPr lang="fr-FR" baseline="30000" dirty="0">
                <a:solidFill>
                  <a:schemeClr val="accent1">
                    <a:lumMod val="50000"/>
                  </a:schemeClr>
                </a:solidFill>
                <a:latin typeface="Bahnschrift Light" panose="020B0502040204020203" pitchFamily="34" charset="0"/>
              </a:rPr>
              <a:t>1</a:t>
            </a:r>
            <a:r>
              <a:rPr lang="fr-FR" dirty="0">
                <a:solidFill>
                  <a:schemeClr val="accent1">
                    <a:lumMod val="50000"/>
                  </a:schemeClr>
                </a:solidFill>
                <a:latin typeface="Bahnschrift Light" panose="020B0502040204020203" pitchFamily="34" charset="0"/>
              </a:rPr>
              <a:t>; répliqué par </a:t>
            </a:r>
            <a:r>
              <a:rPr lang="fr-FR" dirty="0" err="1">
                <a:solidFill>
                  <a:schemeClr val="accent1">
                    <a:lumMod val="50000"/>
                  </a:schemeClr>
                </a:solidFill>
                <a:latin typeface="Bahnschrift Light" panose="020B0502040204020203" pitchFamily="34" charset="0"/>
              </a:rPr>
              <a:t>Mathôt</a:t>
            </a:r>
            <a:r>
              <a:rPr lang="fr-FR" dirty="0">
                <a:solidFill>
                  <a:schemeClr val="accent1">
                    <a:lumMod val="50000"/>
                  </a:schemeClr>
                </a:solidFill>
                <a:latin typeface="Bahnschrift Light" panose="020B0502040204020203" pitchFamily="34" charset="0"/>
              </a:rPr>
              <a:t> et al., 2017</a:t>
            </a:r>
            <a:r>
              <a:rPr lang="fr-FR" baseline="30000" dirty="0">
                <a:solidFill>
                  <a:schemeClr val="accent1">
                    <a:lumMod val="50000"/>
                  </a:schemeClr>
                </a:solidFill>
                <a:latin typeface="Bahnschrift Light" panose="020B0502040204020203" pitchFamily="34" charset="0"/>
              </a:rPr>
              <a:t>2</a:t>
            </a:r>
            <a:r>
              <a:rPr lang="fr-FR" dirty="0">
                <a:solidFill>
                  <a:schemeClr val="accent1">
                    <a:lumMod val="50000"/>
                  </a:schemeClr>
                </a:solidFill>
                <a:latin typeface="Bahnschrift Light" panose="020B0502040204020203" pitchFamily="34" charset="0"/>
              </a:rPr>
              <a:t>)</a:t>
            </a:r>
          </a:p>
        </p:txBody>
      </p:sp>
      <p:sp>
        <p:nvSpPr>
          <p:cNvPr id="4" name="Rectangle 3"/>
          <p:cNvSpPr/>
          <p:nvPr/>
        </p:nvSpPr>
        <p:spPr>
          <a:xfrm>
            <a:off x="838200" y="1379182"/>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453D877B-B7BD-0707-1727-30926FBCD854}"/>
              </a:ext>
            </a:extLst>
          </p:cNvPr>
          <p:cNvSpPr>
            <a:spLocks noGrp="1"/>
          </p:cNvSpPr>
          <p:nvPr>
            <p:ph type="sldNum" sz="quarter" idx="12"/>
          </p:nvPr>
        </p:nvSpPr>
        <p:spPr/>
        <p:txBody>
          <a:bodyPr/>
          <a:lstStyle/>
          <a:p>
            <a:fld id="{DACCD566-8347-4119-86BF-A6563B5D6583}" type="slidenum">
              <a:rPr lang="fr-FR" smtClean="0"/>
              <a:t>22</a:t>
            </a:fld>
            <a:endParaRPr lang="fr-FR"/>
          </a:p>
        </p:txBody>
      </p:sp>
      <p:sp>
        <p:nvSpPr>
          <p:cNvPr id="6" name="ZoneTexte 5">
            <a:extLst>
              <a:ext uri="{FF2B5EF4-FFF2-40B4-BE49-F238E27FC236}">
                <a16:creationId xmlns:a16="http://schemas.microsoft.com/office/drawing/2014/main" id="{F82E2102-DE85-BC89-EBC8-DD9EDD116B6F}"/>
              </a:ext>
            </a:extLst>
          </p:cNvPr>
          <p:cNvSpPr txBox="1"/>
          <p:nvPr/>
        </p:nvSpPr>
        <p:spPr>
          <a:xfrm>
            <a:off x="789035" y="6356350"/>
            <a:ext cx="10629172" cy="400110"/>
          </a:xfrm>
          <a:prstGeom prst="rect">
            <a:avLst/>
          </a:prstGeom>
          <a:noFill/>
        </p:spPr>
        <p:txBody>
          <a:bodyPr wrap="square" rtlCol="0">
            <a:spAutoFit/>
          </a:bodyPr>
          <a:lstStyle/>
          <a:p>
            <a:r>
              <a:rPr lang="en-US" sz="1000" dirty="0">
                <a:solidFill>
                  <a:schemeClr val="accent1">
                    <a:lumMod val="50000"/>
                  </a:schemeClr>
                </a:solidFill>
                <a:latin typeface="Bahnschrift SemiLight" panose="020B0502040204020203" pitchFamily="34" charset="0"/>
              </a:rPr>
              <a:t>1. </a:t>
            </a:r>
            <a:r>
              <a:rPr lang="en-US" sz="1000" dirty="0" err="1">
                <a:solidFill>
                  <a:schemeClr val="accent1">
                    <a:lumMod val="50000"/>
                  </a:schemeClr>
                </a:solidFill>
                <a:latin typeface="Bahnschrift SemiLight" panose="020B0502040204020203" pitchFamily="34" charset="0"/>
              </a:rPr>
              <a:t>Laeng</a:t>
            </a:r>
            <a:r>
              <a:rPr lang="en-US" sz="1000" dirty="0">
                <a:solidFill>
                  <a:schemeClr val="accent1">
                    <a:lumMod val="50000"/>
                  </a:schemeClr>
                </a:solidFill>
                <a:latin typeface="Bahnschrift SemiLight" panose="020B0502040204020203" pitchFamily="34" charset="0"/>
              </a:rPr>
              <a:t> B, </a:t>
            </a:r>
            <a:r>
              <a:rPr lang="en-US" sz="1000" dirty="0" err="1">
                <a:solidFill>
                  <a:schemeClr val="accent1">
                    <a:lumMod val="50000"/>
                  </a:schemeClr>
                </a:solidFill>
                <a:latin typeface="Bahnschrift SemiLight" panose="020B0502040204020203" pitchFamily="34" charset="0"/>
              </a:rPr>
              <a:t>Sulutvedt</a:t>
            </a:r>
            <a:r>
              <a:rPr lang="en-US" sz="1000" dirty="0">
                <a:solidFill>
                  <a:schemeClr val="accent1">
                    <a:lumMod val="50000"/>
                  </a:schemeClr>
                </a:solidFill>
                <a:latin typeface="Bahnschrift SemiLight" panose="020B0502040204020203" pitchFamily="34" charset="0"/>
              </a:rPr>
              <a:t> U. The Eye Pupil Adjusts to Imaginary Light. Psychological Science. 2014 Jan; 25(1):188–197.</a:t>
            </a:r>
          </a:p>
          <a:p>
            <a:r>
              <a:rPr lang="en-US" sz="1000" dirty="0">
                <a:solidFill>
                  <a:schemeClr val="accent1">
                    <a:lumMod val="50000"/>
                  </a:schemeClr>
                </a:solidFill>
                <a:latin typeface="Bahnschrift SemiLight" panose="020B0502040204020203" pitchFamily="34" charset="0"/>
              </a:rPr>
              <a:t>2. </a:t>
            </a:r>
            <a:r>
              <a:rPr lang="en-US" sz="1000" dirty="0" err="1">
                <a:solidFill>
                  <a:schemeClr val="accent1">
                    <a:lumMod val="50000"/>
                  </a:schemeClr>
                </a:solidFill>
                <a:latin typeface="Bahnschrift SemiLight" panose="020B0502040204020203" pitchFamily="34" charset="0"/>
              </a:rPr>
              <a:t>Mathôt</a:t>
            </a:r>
            <a:r>
              <a:rPr lang="en-US" sz="1000" dirty="0">
                <a:solidFill>
                  <a:schemeClr val="accent1">
                    <a:lumMod val="50000"/>
                  </a:schemeClr>
                </a:solidFill>
                <a:latin typeface="Bahnschrift SemiLight" panose="020B0502040204020203" pitchFamily="34" charset="0"/>
              </a:rPr>
              <a:t> S, Grainger J, </a:t>
            </a:r>
            <a:r>
              <a:rPr lang="en-US" sz="1000" dirty="0" err="1">
                <a:solidFill>
                  <a:schemeClr val="accent1">
                    <a:lumMod val="50000"/>
                  </a:schemeClr>
                </a:solidFill>
                <a:latin typeface="Bahnschrift SemiLight" panose="020B0502040204020203" pitchFamily="34" charset="0"/>
              </a:rPr>
              <a:t>Strijkers</a:t>
            </a:r>
            <a:r>
              <a:rPr lang="en-US" sz="1000" dirty="0">
                <a:solidFill>
                  <a:schemeClr val="accent1">
                    <a:lumMod val="50000"/>
                  </a:schemeClr>
                </a:solidFill>
                <a:latin typeface="Bahnschrift SemiLight" panose="020B0502040204020203" pitchFamily="34" charset="0"/>
              </a:rPr>
              <a:t> K. Pupillary Responses to Words That Convey a Sense of Brightness or Darkness. Psychological Science. 2017 Aug; 28(8):1116–1124.</a:t>
            </a:r>
          </a:p>
        </p:txBody>
      </p:sp>
    </p:spTree>
    <p:extLst>
      <p:ext uri="{BB962C8B-B14F-4D97-AF65-F5344CB8AC3E}">
        <p14:creationId xmlns:p14="http://schemas.microsoft.com/office/powerpoint/2010/main" val="27966047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524000" y="3075872"/>
            <a:ext cx="9144000" cy="933824"/>
          </a:xfrm>
        </p:spPr>
        <p:txBody>
          <a:bodyPr>
            <a:normAutofit/>
          </a:bodyPr>
          <a:lstStyle/>
          <a:p>
            <a:r>
              <a:rPr lang="en-GB" dirty="0">
                <a:solidFill>
                  <a:schemeClr val="accent1">
                    <a:lumMod val="50000"/>
                  </a:schemeClr>
                </a:solidFill>
                <a:latin typeface="Bahnschrift SemiCondensed" panose="020B0502040204020203" pitchFamily="34" charset="0"/>
              </a:rPr>
              <a:t>Merci de </a:t>
            </a:r>
            <a:r>
              <a:rPr lang="en-GB" dirty="0" err="1">
                <a:solidFill>
                  <a:schemeClr val="accent1">
                    <a:lumMod val="50000"/>
                  </a:schemeClr>
                </a:solidFill>
                <a:latin typeface="Bahnschrift SemiCondensed" panose="020B0502040204020203" pitchFamily="34" charset="0"/>
              </a:rPr>
              <a:t>votre</a:t>
            </a:r>
            <a:r>
              <a:rPr lang="en-GB" dirty="0">
                <a:solidFill>
                  <a:schemeClr val="accent1">
                    <a:lumMod val="50000"/>
                  </a:schemeClr>
                </a:solidFill>
                <a:latin typeface="Bahnschrift SemiCondensed" panose="020B0502040204020203" pitchFamily="34" charset="0"/>
              </a:rPr>
              <a:t> attention !</a:t>
            </a:r>
          </a:p>
        </p:txBody>
      </p:sp>
      <p:pic>
        <p:nvPicPr>
          <p:cNvPr id="19" name="Image 7">
            <a:extLst>
              <a:ext uri="{FF2B5EF4-FFF2-40B4-BE49-F238E27FC236}">
                <a16:creationId xmlns:a16="http://schemas.microsoft.com/office/drawing/2014/main" id="{B2B49372-54C0-148D-FC5B-3FC2E8924B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06206" y="735852"/>
            <a:ext cx="1779587"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Espace réservé du numéro de diapositive 2">
            <a:extLst>
              <a:ext uri="{FF2B5EF4-FFF2-40B4-BE49-F238E27FC236}">
                <a16:creationId xmlns:a16="http://schemas.microsoft.com/office/drawing/2014/main" id="{ABE92C59-9A23-7C95-7838-D9796EEDA7EB}"/>
              </a:ext>
            </a:extLst>
          </p:cNvPr>
          <p:cNvSpPr>
            <a:spLocks noGrp="1"/>
          </p:cNvSpPr>
          <p:nvPr>
            <p:ph type="sldNum" sz="quarter" idx="12"/>
          </p:nvPr>
        </p:nvSpPr>
        <p:spPr/>
        <p:txBody>
          <a:bodyPr/>
          <a:lstStyle/>
          <a:p>
            <a:fld id="{DACCD566-8347-4119-86BF-A6563B5D6583}" type="slidenum">
              <a:rPr lang="fr-FR" smtClean="0"/>
              <a:t>23</a:t>
            </a:fld>
            <a:endParaRPr lang="fr-FR"/>
          </a:p>
        </p:txBody>
      </p:sp>
      <p:pic>
        <p:nvPicPr>
          <p:cNvPr id="51" name="Image 50">
            <a:extLst>
              <a:ext uri="{FF2B5EF4-FFF2-40B4-BE49-F238E27FC236}">
                <a16:creationId xmlns:a16="http://schemas.microsoft.com/office/drawing/2014/main" id="{FEF0ADC5-B5BC-CA28-198B-D5DDBB092C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84280" y="5145170"/>
            <a:ext cx="1816783" cy="930865"/>
          </a:xfrm>
          <a:prstGeom prst="rect">
            <a:avLst/>
          </a:prstGeom>
        </p:spPr>
      </p:pic>
      <p:grpSp>
        <p:nvGrpSpPr>
          <p:cNvPr id="52" name="Groupe 2">
            <a:extLst>
              <a:ext uri="{FF2B5EF4-FFF2-40B4-BE49-F238E27FC236}">
                <a16:creationId xmlns:a16="http://schemas.microsoft.com/office/drawing/2014/main" id="{A5B1802F-2E86-8058-6610-EC6B8B857132}"/>
              </a:ext>
            </a:extLst>
          </p:cNvPr>
          <p:cNvGrpSpPr>
            <a:grpSpLocks/>
          </p:cNvGrpSpPr>
          <p:nvPr/>
        </p:nvGrpSpPr>
        <p:grpSpPr bwMode="auto">
          <a:xfrm>
            <a:off x="5243490" y="5161182"/>
            <a:ext cx="1942141" cy="923435"/>
            <a:chOff x="247862" y="426449"/>
            <a:chExt cx="1773931" cy="934358"/>
          </a:xfrm>
        </p:grpSpPr>
        <p:pic>
          <p:nvPicPr>
            <p:cNvPr id="53" name="Picture 4" descr="http://imss-www.upmf-grenoble.fr/prevert/SpecialiteSC/_borders/icalogo.gif">
              <a:extLst>
                <a:ext uri="{FF2B5EF4-FFF2-40B4-BE49-F238E27FC236}">
                  <a16:creationId xmlns:a16="http://schemas.microsoft.com/office/drawing/2014/main" id="{21168F78-4CB2-4E91-0E93-67F7677EA0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862" y="426449"/>
              <a:ext cx="652439" cy="934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 name="ZoneTexte 53">
              <a:extLst>
                <a:ext uri="{FF2B5EF4-FFF2-40B4-BE49-F238E27FC236}">
                  <a16:creationId xmlns:a16="http://schemas.microsoft.com/office/drawing/2014/main" id="{62F540BC-D0C2-4C1F-AF81-1504FA8B5CFE}"/>
                </a:ext>
              </a:extLst>
            </p:cNvPr>
            <p:cNvSpPr txBox="1"/>
            <p:nvPr/>
          </p:nvSpPr>
          <p:spPr>
            <a:xfrm>
              <a:off x="900303" y="511297"/>
              <a:ext cx="1121490" cy="840827"/>
            </a:xfrm>
            <a:prstGeom prst="rect">
              <a:avLst/>
            </a:prstGeom>
            <a:noFill/>
          </p:spPr>
          <p:txBody>
            <a:bodyPr wrap="square">
              <a:spAutoFit/>
            </a:bodyPr>
            <a:lstStyle/>
            <a:p>
              <a:pPr>
                <a:defRPr/>
              </a:pPr>
              <a:r>
                <a:rPr lang="fr-FR" sz="1600" dirty="0">
                  <a:solidFill>
                    <a:schemeClr val="accent2">
                      <a:lumMod val="75000"/>
                    </a:schemeClr>
                  </a:solidFill>
                  <a:latin typeface="Batang" panose="02030600000101010101" pitchFamily="18" charset="-127"/>
                  <a:ea typeface="Batang" panose="02030600000101010101" pitchFamily="18" charset="-127"/>
                </a:rPr>
                <a:t>Master </a:t>
              </a:r>
            </a:p>
            <a:p>
              <a:pPr>
                <a:defRPr/>
              </a:pPr>
              <a:r>
                <a:rPr lang="fr-FR" sz="1600" dirty="0">
                  <a:solidFill>
                    <a:schemeClr val="accent2">
                      <a:lumMod val="75000"/>
                    </a:schemeClr>
                  </a:solidFill>
                  <a:latin typeface="Batang" panose="02030600000101010101" pitchFamily="18" charset="-127"/>
                  <a:ea typeface="Batang" panose="02030600000101010101" pitchFamily="18" charset="-127"/>
                </a:rPr>
                <a:t>Sciences Cognitives</a:t>
              </a:r>
            </a:p>
          </p:txBody>
        </p:sp>
      </p:grpSp>
      <p:pic>
        <p:nvPicPr>
          <p:cNvPr id="55" name="Image 2">
            <a:extLst>
              <a:ext uri="{FF2B5EF4-FFF2-40B4-BE49-F238E27FC236}">
                <a16:creationId xmlns:a16="http://schemas.microsoft.com/office/drawing/2014/main" id="{CDB2BCE7-EDDE-4214-AC9C-85287169D8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8250" y="5198923"/>
            <a:ext cx="2746002" cy="92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Image 55">
            <a:extLst>
              <a:ext uri="{FF2B5EF4-FFF2-40B4-BE49-F238E27FC236}">
                <a16:creationId xmlns:a16="http://schemas.microsoft.com/office/drawing/2014/main" id="{9A09B1E4-8B7F-497B-1AB4-144056C7918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196871" y="5198923"/>
            <a:ext cx="1641289" cy="923225"/>
          </a:xfrm>
          <a:prstGeom prst="rect">
            <a:avLst/>
          </a:prstGeom>
        </p:spPr>
      </p:pic>
      <p:pic>
        <p:nvPicPr>
          <p:cNvPr id="57" name="Image 56">
            <a:extLst>
              <a:ext uri="{FF2B5EF4-FFF2-40B4-BE49-F238E27FC236}">
                <a16:creationId xmlns:a16="http://schemas.microsoft.com/office/drawing/2014/main" id="{9FDD095D-9677-9A6D-4C24-97A2BA4A4D2B}"/>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5520" y="5161182"/>
            <a:ext cx="1326141" cy="933824"/>
          </a:xfrm>
          <a:prstGeom prst="rect">
            <a:avLst/>
          </a:prstGeom>
        </p:spPr>
      </p:pic>
      <p:pic>
        <p:nvPicPr>
          <p:cNvPr id="58" name="Image 57">
            <a:extLst>
              <a:ext uri="{FF2B5EF4-FFF2-40B4-BE49-F238E27FC236}">
                <a16:creationId xmlns:a16="http://schemas.microsoft.com/office/drawing/2014/main" id="{D51F2E3A-1AC9-6DED-8F1B-4CA66B6DA64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133682" y="5145170"/>
            <a:ext cx="977189" cy="977189"/>
          </a:xfrm>
          <a:prstGeom prst="rect">
            <a:avLst/>
          </a:prstGeom>
        </p:spPr>
      </p:pic>
    </p:spTree>
    <p:extLst>
      <p:ext uri="{BB962C8B-B14F-4D97-AF65-F5344CB8AC3E}">
        <p14:creationId xmlns:p14="http://schemas.microsoft.com/office/powerpoint/2010/main" val="8287613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err="1">
                <a:solidFill>
                  <a:schemeClr val="accent1">
                    <a:lumMod val="50000"/>
                  </a:schemeClr>
                </a:solidFill>
                <a:latin typeface="Bahnschrift SemiCondensed" panose="020B0502040204020203" pitchFamily="34" charset="0"/>
              </a:rPr>
              <a:t>Bibliographie</a:t>
            </a:r>
            <a:endParaRPr lang="en-GB" dirty="0">
              <a:solidFill>
                <a:schemeClr val="accent1">
                  <a:lumMod val="50000"/>
                </a:schemeClr>
              </a:solidFill>
              <a:latin typeface="Bahnschrift SemiCondensed" panose="020B0502040204020203" pitchFamily="34" charset="0"/>
            </a:endParaRPr>
          </a:p>
        </p:txBody>
      </p:sp>
      <p:sp>
        <p:nvSpPr>
          <p:cNvPr id="3" name="Espace réservé du contenu 2"/>
          <p:cNvSpPr>
            <a:spLocks noGrp="1"/>
          </p:cNvSpPr>
          <p:nvPr>
            <p:ph idx="1"/>
          </p:nvPr>
        </p:nvSpPr>
        <p:spPr>
          <a:xfrm>
            <a:off x="822958" y="1690689"/>
            <a:ext cx="10530842" cy="4402168"/>
          </a:xfrm>
        </p:spPr>
        <p:txBody>
          <a:bodyPr>
            <a:normAutofit lnSpcReduction="10000"/>
          </a:bodyPr>
          <a:lstStyle/>
          <a:p>
            <a:r>
              <a:rPr lang="en-US" sz="1200" dirty="0">
                <a:solidFill>
                  <a:schemeClr val="accent1">
                    <a:lumMod val="50000"/>
                  </a:schemeClr>
                </a:solidFill>
                <a:latin typeface="Bahnschrift SemiLight" panose="020B0502040204020203" pitchFamily="34" charset="0"/>
              </a:rPr>
              <a:t>Betts G Herbert. The distribution and functions of mental imagery. New York: </a:t>
            </a:r>
            <a:r>
              <a:rPr lang="en-US" sz="1200" dirty="0" err="1">
                <a:solidFill>
                  <a:schemeClr val="accent1">
                    <a:lumMod val="50000"/>
                  </a:schemeClr>
                </a:solidFill>
                <a:latin typeface="Bahnschrift SemiLight" panose="020B0502040204020203" pitchFamily="34" charset="0"/>
              </a:rPr>
              <a:t>Comlumbia</a:t>
            </a:r>
            <a:r>
              <a:rPr lang="en-US" sz="1200" dirty="0">
                <a:solidFill>
                  <a:schemeClr val="accent1">
                    <a:lumMod val="50000"/>
                  </a:schemeClr>
                </a:solidFill>
                <a:latin typeface="Bahnschrift SemiLight" panose="020B0502040204020203" pitchFamily="34" charset="0"/>
              </a:rPr>
              <a:t> University; 1909.</a:t>
            </a:r>
          </a:p>
          <a:p>
            <a:r>
              <a:rPr lang="en-US" sz="1200" dirty="0">
                <a:solidFill>
                  <a:schemeClr val="accent1">
                    <a:lumMod val="50000"/>
                  </a:schemeClr>
                </a:solidFill>
                <a:latin typeface="Bahnschrift SemiLight" panose="020B0502040204020203" pitchFamily="34" charset="0"/>
              </a:rPr>
              <a:t>Dance CJ, </a:t>
            </a:r>
            <a:r>
              <a:rPr lang="en-US" sz="1200" dirty="0" err="1">
                <a:solidFill>
                  <a:schemeClr val="accent1">
                    <a:lumMod val="50000"/>
                  </a:schemeClr>
                </a:solidFill>
                <a:latin typeface="Bahnschrift SemiLight" panose="020B0502040204020203" pitchFamily="34" charset="0"/>
              </a:rPr>
              <a:t>Ipser</a:t>
            </a:r>
            <a:r>
              <a:rPr lang="en-US" sz="1200" dirty="0">
                <a:solidFill>
                  <a:schemeClr val="accent1">
                    <a:lumMod val="50000"/>
                  </a:schemeClr>
                </a:solidFill>
                <a:latin typeface="Bahnschrift SemiLight" panose="020B0502040204020203" pitchFamily="34" charset="0"/>
              </a:rPr>
              <a:t> A, </a:t>
            </a:r>
            <a:r>
              <a:rPr lang="en-US" sz="1200" dirty="0" err="1">
                <a:solidFill>
                  <a:schemeClr val="accent1">
                    <a:lumMod val="50000"/>
                  </a:schemeClr>
                </a:solidFill>
                <a:latin typeface="Bahnschrift SemiLight" panose="020B0502040204020203" pitchFamily="34" charset="0"/>
              </a:rPr>
              <a:t>Simner</a:t>
            </a:r>
            <a:r>
              <a:rPr lang="en-US" sz="1200" dirty="0">
                <a:solidFill>
                  <a:schemeClr val="accent1">
                    <a:lumMod val="50000"/>
                  </a:schemeClr>
                </a:solidFill>
                <a:latin typeface="Bahnschrift SemiLight" panose="020B0502040204020203" pitchFamily="34" charset="0"/>
              </a:rPr>
              <a:t> J. The prevalence of </a:t>
            </a:r>
            <a:r>
              <a:rPr lang="en-US" sz="1200" dirty="0" err="1">
                <a:solidFill>
                  <a:schemeClr val="accent1">
                    <a:lumMod val="50000"/>
                  </a:schemeClr>
                </a:solidFill>
                <a:latin typeface="Bahnschrift SemiLight" panose="020B0502040204020203" pitchFamily="34" charset="0"/>
              </a:rPr>
              <a:t>aphantasia</a:t>
            </a:r>
            <a:r>
              <a:rPr lang="en-US" sz="1200" dirty="0">
                <a:solidFill>
                  <a:schemeClr val="accent1">
                    <a:lumMod val="50000"/>
                  </a:schemeClr>
                </a:solidFill>
                <a:latin typeface="Bahnschrift SemiLight" panose="020B0502040204020203" pitchFamily="34" charset="0"/>
              </a:rPr>
              <a:t> (imagery weakness) in the general population. Consciousness and Cognition. 2022 Jan; 97:103243. </a:t>
            </a:r>
          </a:p>
          <a:p>
            <a:r>
              <a:rPr lang="en-US" sz="1200" dirty="0">
                <a:solidFill>
                  <a:schemeClr val="accent1">
                    <a:lumMod val="50000"/>
                  </a:schemeClr>
                </a:solidFill>
                <a:latin typeface="Bahnschrift SemiLight" panose="020B0502040204020203" pitchFamily="34" charset="0"/>
              </a:rPr>
              <a:t>Gilbert AN, Crouch M, Kemp SE. Olfactory and visual mental imagery. Journal of Mental Imagery. 1998; 22(3-4):137–146.</a:t>
            </a:r>
          </a:p>
          <a:p>
            <a:r>
              <a:rPr lang="en-US" sz="1200" dirty="0">
                <a:solidFill>
                  <a:schemeClr val="accent1">
                    <a:lumMod val="50000"/>
                  </a:schemeClr>
                </a:solidFill>
                <a:latin typeface="Bahnschrift SemiLight" panose="020B0502040204020203" pitchFamily="34" charset="0"/>
              </a:rPr>
              <a:t>Kay L, Keogh R, </a:t>
            </a:r>
            <a:r>
              <a:rPr lang="en-US" sz="1200" dirty="0" err="1">
                <a:solidFill>
                  <a:schemeClr val="accent1">
                    <a:lumMod val="50000"/>
                  </a:schemeClr>
                </a:solidFill>
                <a:latin typeface="Bahnschrift SemiLight" panose="020B0502040204020203" pitchFamily="34" charset="0"/>
              </a:rPr>
              <a:t>Andrillon</a:t>
            </a:r>
            <a:r>
              <a:rPr lang="en-US" sz="1200" dirty="0">
                <a:solidFill>
                  <a:schemeClr val="accent1">
                    <a:lumMod val="50000"/>
                  </a:schemeClr>
                </a:solidFill>
                <a:latin typeface="Bahnschrift SemiLight" panose="020B0502040204020203" pitchFamily="34" charset="0"/>
              </a:rPr>
              <a:t> T, Pearson J. The pupillary light response as a physiological index of </a:t>
            </a:r>
            <a:r>
              <a:rPr lang="en-US" sz="1200" dirty="0" err="1">
                <a:solidFill>
                  <a:schemeClr val="accent1">
                    <a:lumMod val="50000"/>
                  </a:schemeClr>
                </a:solidFill>
                <a:latin typeface="Bahnschrift SemiLight" panose="020B0502040204020203" pitchFamily="34" charset="0"/>
              </a:rPr>
              <a:t>aphantasia</a:t>
            </a:r>
            <a:r>
              <a:rPr lang="en-US" sz="1200" dirty="0">
                <a:solidFill>
                  <a:schemeClr val="accent1">
                    <a:lumMod val="50000"/>
                  </a:schemeClr>
                </a:solidFill>
                <a:latin typeface="Bahnschrift SemiLight" panose="020B0502040204020203" pitchFamily="34" charset="0"/>
              </a:rPr>
              <a:t>, sensory and phenomenological imagery strength. </a:t>
            </a:r>
            <a:r>
              <a:rPr lang="en-US" sz="1200" dirty="0" err="1">
                <a:solidFill>
                  <a:schemeClr val="accent1">
                    <a:lumMod val="50000"/>
                  </a:schemeClr>
                </a:solidFill>
                <a:latin typeface="Bahnschrift SemiLight" panose="020B0502040204020203" pitchFamily="34" charset="0"/>
              </a:rPr>
              <a:t>eLife</a:t>
            </a:r>
            <a:r>
              <a:rPr lang="en-US" sz="1200" dirty="0">
                <a:solidFill>
                  <a:schemeClr val="accent1">
                    <a:lumMod val="50000"/>
                  </a:schemeClr>
                </a:solidFill>
                <a:latin typeface="Bahnschrift SemiLight" panose="020B0502040204020203" pitchFamily="34" charset="0"/>
              </a:rPr>
              <a:t>. 2022 Mar; 11:e72484. </a:t>
            </a:r>
          </a:p>
          <a:p>
            <a:r>
              <a:rPr lang="en-US" sz="1200" dirty="0" err="1">
                <a:solidFill>
                  <a:schemeClr val="accent1">
                    <a:lumMod val="50000"/>
                  </a:schemeClr>
                </a:solidFill>
                <a:latin typeface="Bahnschrift SemiLight" panose="020B0502040204020203" pitchFamily="34" charset="0"/>
              </a:rPr>
              <a:t>Laeng</a:t>
            </a:r>
            <a:r>
              <a:rPr lang="en-US" sz="1200" dirty="0">
                <a:solidFill>
                  <a:schemeClr val="accent1">
                    <a:lumMod val="50000"/>
                  </a:schemeClr>
                </a:solidFill>
                <a:latin typeface="Bahnschrift SemiLight" panose="020B0502040204020203" pitchFamily="34" charset="0"/>
              </a:rPr>
              <a:t> B, </a:t>
            </a:r>
            <a:r>
              <a:rPr lang="en-US" sz="1200" dirty="0" err="1">
                <a:solidFill>
                  <a:schemeClr val="accent1">
                    <a:lumMod val="50000"/>
                  </a:schemeClr>
                </a:solidFill>
                <a:latin typeface="Bahnschrift SemiLight" panose="020B0502040204020203" pitchFamily="34" charset="0"/>
              </a:rPr>
              <a:t>Sulutvedt</a:t>
            </a:r>
            <a:r>
              <a:rPr lang="en-US" sz="1200" dirty="0">
                <a:solidFill>
                  <a:schemeClr val="accent1">
                    <a:lumMod val="50000"/>
                  </a:schemeClr>
                </a:solidFill>
                <a:latin typeface="Bahnschrift SemiLight" panose="020B0502040204020203" pitchFamily="34" charset="0"/>
              </a:rPr>
              <a:t> U. The Eye Pupil Adjusts to Imaginary Light. Psychological Science. 2014 Jan; 25(1):188–197.</a:t>
            </a:r>
          </a:p>
          <a:p>
            <a:r>
              <a:rPr lang="en-US" sz="1200" dirty="0" err="1">
                <a:solidFill>
                  <a:schemeClr val="accent1">
                    <a:lumMod val="50000"/>
                  </a:schemeClr>
                </a:solidFill>
                <a:latin typeface="Bahnschrift SemiLight" panose="020B0502040204020203" pitchFamily="34" charset="0"/>
              </a:rPr>
              <a:t>Mathôt</a:t>
            </a:r>
            <a:r>
              <a:rPr lang="en-US" sz="1200" dirty="0">
                <a:solidFill>
                  <a:schemeClr val="accent1">
                    <a:lumMod val="50000"/>
                  </a:schemeClr>
                </a:solidFill>
                <a:latin typeface="Bahnschrift SemiLight" panose="020B0502040204020203" pitchFamily="34" charset="0"/>
              </a:rPr>
              <a:t> S, Grainger J, </a:t>
            </a:r>
            <a:r>
              <a:rPr lang="en-US" sz="1200" dirty="0" err="1">
                <a:solidFill>
                  <a:schemeClr val="accent1">
                    <a:lumMod val="50000"/>
                  </a:schemeClr>
                </a:solidFill>
                <a:latin typeface="Bahnschrift SemiLight" panose="020B0502040204020203" pitchFamily="34" charset="0"/>
              </a:rPr>
              <a:t>Strijkers</a:t>
            </a:r>
            <a:r>
              <a:rPr lang="en-US" sz="1200" dirty="0">
                <a:solidFill>
                  <a:schemeClr val="accent1">
                    <a:lumMod val="50000"/>
                  </a:schemeClr>
                </a:solidFill>
                <a:latin typeface="Bahnschrift SemiLight" panose="020B0502040204020203" pitchFamily="34" charset="0"/>
              </a:rPr>
              <a:t> K. Pupillary Responses to Words That Convey a Sense of Brightness or Darkness. Psychological Science. 2017 Aug; 28(8):1116–1124.</a:t>
            </a:r>
          </a:p>
          <a:p>
            <a:r>
              <a:rPr lang="en-US" sz="1200" dirty="0" err="1">
                <a:solidFill>
                  <a:schemeClr val="accent1">
                    <a:lumMod val="50000"/>
                  </a:schemeClr>
                </a:solidFill>
                <a:latin typeface="Bahnschrift SemiLight" panose="020B0502040204020203" pitchFamily="34" charset="0"/>
              </a:rPr>
              <a:t>Mathôt</a:t>
            </a:r>
            <a:r>
              <a:rPr lang="en-US" sz="1200" dirty="0">
                <a:solidFill>
                  <a:schemeClr val="accent1">
                    <a:lumMod val="50000"/>
                  </a:schemeClr>
                </a:solidFill>
                <a:latin typeface="Bahnschrift SemiLight" panose="020B0502040204020203" pitchFamily="34" charset="0"/>
              </a:rPr>
              <a:t> S, Fabius J, Van </a:t>
            </a:r>
            <a:r>
              <a:rPr lang="en-US" sz="1200" dirty="0" err="1">
                <a:solidFill>
                  <a:schemeClr val="accent1">
                    <a:lumMod val="50000"/>
                  </a:schemeClr>
                </a:solidFill>
                <a:latin typeface="Bahnschrift SemiLight" panose="020B0502040204020203" pitchFamily="34" charset="0"/>
              </a:rPr>
              <a:t>Heusden</a:t>
            </a:r>
            <a:r>
              <a:rPr lang="en-US" sz="1200" dirty="0">
                <a:solidFill>
                  <a:schemeClr val="accent1">
                    <a:lumMod val="50000"/>
                  </a:schemeClr>
                </a:solidFill>
                <a:latin typeface="Bahnschrift SemiLight" panose="020B0502040204020203" pitchFamily="34" charset="0"/>
              </a:rPr>
              <a:t> E, Van der </a:t>
            </a:r>
            <a:r>
              <a:rPr lang="en-US" sz="1200" dirty="0" err="1">
                <a:solidFill>
                  <a:schemeClr val="accent1">
                    <a:lumMod val="50000"/>
                  </a:schemeClr>
                </a:solidFill>
                <a:latin typeface="Bahnschrift SemiLight" panose="020B0502040204020203" pitchFamily="34" charset="0"/>
              </a:rPr>
              <a:t>Stigchel</a:t>
            </a:r>
            <a:r>
              <a:rPr lang="en-US" sz="1200" dirty="0">
                <a:solidFill>
                  <a:schemeClr val="accent1">
                    <a:lumMod val="50000"/>
                  </a:schemeClr>
                </a:solidFill>
                <a:latin typeface="Bahnschrift SemiLight" panose="020B0502040204020203" pitchFamily="34" charset="0"/>
              </a:rPr>
              <a:t> S. Safe and sensible preprocessing and baseline correction of pupil-size data. Behavior Research Methods. 2018 Feb; 50(1):94–106. </a:t>
            </a:r>
          </a:p>
          <a:p>
            <a:r>
              <a:rPr lang="en-US" sz="1200" dirty="0">
                <a:solidFill>
                  <a:schemeClr val="accent1">
                    <a:lumMod val="50000"/>
                  </a:schemeClr>
                </a:solidFill>
                <a:latin typeface="Bahnschrift SemiLight" panose="020B0502040204020203" pitchFamily="34" charset="0"/>
              </a:rPr>
              <a:t>Marks DF. Visual imagery differences in the recall of pictures. British Journal of Psychology. 1973 Feb; 64(1):17–24.</a:t>
            </a:r>
          </a:p>
          <a:p>
            <a:r>
              <a:rPr lang="en-US" sz="1200" dirty="0">
                <a:solidFill>
                  <a:schemeClr val="accent1">
                    <a:lumMod val="50000"/>
                  </a:schemeClr>
                </a:solidFill>
                <a:effectLst/>
                <a:latin typeface="Bahnschrift SemiLight" panose="020B0502040204020203" pitchFamily="34" charset="0"/>
              </a:rPr>
              <a:t>Pearson J, </a:t>
            </a:r>
            <a:r>
              <a:rPr lang="en-US" sz="1200" dirty="0" err="1">
                <a:solidFill>
                  <a:schemeClr val="accent1">
                    <a:lumMod val="50000"/>
                  </a:schemeClr>
                </a:solidFill>
                <a:effectLst/>
                <a:latin typeface="Bahnschrift SemiLight" panose="020B0502040204020203" pitchFamily="34" charset="0"/>
              </a:rPr>
              <a:t>Naselaris</a:t>
            </a:r>
            <a:r>
              <a:rPr lang="en-US" sz="1200" dirty="0">
                <a:solidFill>
                  <a:schemeClr val="accent1">
                    <a:lumMod val="50000"/>
                  </a:schemeClr>
                </a:solidFill>
                <a:effectLst/>
                <a:latin typeface="Bahnschrift SemiLight" panose="020B0502040204020203" pitchFamily="34" charset="0"/>
              </a:rPr>
              <a:t> T, Holmes EA, </a:t>
            </a:r>
            <a:r>
              <a:rPr lang="en-US" sz="1200" dirty="0" err="1">
                <a:solidFill>
                  <a:schemeClr val="accent1">
                    <a:lumMod val="50000"/>
                  </a:schemeClr>
                </a:solidFill>
                <a:effectLst/>
                <a:latin typeface="Bahnschrift SemiLight" panose="020B0502040204020203" pitchFamily="34" charset="0"/>
              </a:rPr>
              <a:t>Kosslyn</a:t>
            </a:r>
            <a:r>
              <a:rPr lang="en-US" sz="1200" dirty="0">
                <a:solidFill>
                  <a:schemeClr val="accent1">
                    <a:lumMod val="50000"/>
                  </a:schemeClr>
                </a:solidFill>
                <a:effectLst/>
                <a:latin typeface="Bahnschrift SemiLight" panose="020B0502040204020203" pitchFamily="34" charset="0"/>
              </a:rPr>
              <a:t> SM. Mental Imagery: Functional Mechanisms and Clinical Applications. Trends in Cognitive Sciences. 2015 Oct; 19(10):590–602.</a:t>
            </a:r>
          </a:p>
          <a:p>
            <a:r>
              <a:rPr lang="en-US" sz="1200" dirty="0">
                <a:solidFill>
                  <a:schemeClr val="accent1">
                    <a:lumMod val="50000"/>
                  </a:schemeClr>
                </a:solidFill>
                <a:latin typeface="Bahnschrift SemiLight" panose="020B0502040204020203" pitchFamily="34" charset="0"/>
              </a:rPr>
              <a:t>Roberts R, Callow N, Hardy L, Markland D, Bringer J. Movement Imagery Ability: Development and Assessment of a Revised Version of the Vividness of Movement Imagery Questionnaire. Journal of Sport and Exercise Psychology. 2008 Apr; 30(2):200–221. </a:t>
            </a:r>
          </a:p>
          <a:p>
            <a:r>
              <a:rPr lang="en-US" sz="1200" dirty="0">
                <a:solidFill>
                  <a:schemeClr val="accent1">
                    <a:lumMod val="50000"/>
                  </a:schemeClr>
                </a:solidFill>
                <a:latin typeface="Bahnschrift SemiLight" panose="020B0502040204020203" pitchFamily="34" charset="0"/>
              </a:rPr>
              <a:t>Sheehan PW. A shortened form of Betts’ questionnaire upon mental imagery. Journal of Clinical Psychology. 1967 Jul; 23(3):386–389.</a:t>
            </a:r>
          </a:p>
          <a:p>
            <a:r>
              <a:rPr lang="en-US" sz="1200" dirty="0" err="1">
                <a:solidFill>
                  <a:schemeClr val="accent1">
                    <a:lumMod val="50000"/>
                  </a:schemeClr>
                </a:solidFill>
                <a:latin typeface="Bahnschrift SemiLight" panose="020B0502040204020203" pitchFamily="34" charset="0"/>
              </a:rPr>
              <a:t>Willander</a:t>
            </a:r>
            <a:r>
              <a:rPr lang="en-US" sz="1200" dirty="0">
                <a:solidFill>
                  <a:schemeClr val="accent1">
                    <a:lumMod val="50000"/>
                  </a:schemeClr>
                </a:solidFill>
                <a:latin typeface="Bahnschrift SemiLight" panose="020B0502040204020203" pitchFamily="34" charset="0"/>
              </a:rPr>
              <a:t> J, </a:t>
            </a:r>
            <a:r>
              <a:rPr lang="en-US" sz="1200" dirty="0" err="1">
                <a:solidFill>
                  <a:schemeClr val="accent1">
                    <a:lumMod val="50000"/>
                  </a:schemeClr>
                </a:solidFill>
                <a:latin typeface="Bahnschrift SemiLight" panose="020B0502040204020203" pitchFamily="34" charset="0"/>
              </a:rPr>
              <a:t>Baraldi</a:t>
            </a:r>
            <a:r>
              <a:rPr lang="en-US" sz="1200" dirty="0">
                <a:solidFill>
                  <a:schemeClr val="accent1">
                    <a:lumMod val="50000"/>
                  </a:schemeClr>
                </a:solidFill>
                <a:latin typeface="Bahnschrift SemiLight" panose="020B0502040204020203" pitchFamily="34" charset="0"/>
              </a:rPr>
              <a:t> S. Development of a new Clarity of Auditory Imagery Scale. Behavior Research Methods. 2010 Aug; 42(3):785–790.</a:t>
            </a:r>
          </a:p>
          <a:p>
            <a:endParaRPr lang="en-US" sz="1200" dirty="0">
              <a:solidFill>
                <a:schemeClr val="accent1">
                  <a:lumMod val="50000"/>
                </a:schemeClr>
              </a:solidFill>
              <a:latin typeface="Bahnschrift SemiLight" panose="020B0502040204020203" pitchFamily="34" charset="0"/>
            </a:endParaRPr>
          </a:p>
          <a:p>
            <a:pPr marL="0" indent="0">
              <a:buNone/>
            </a:pPr>
            <a:endParaRPr lang="fr-FR" sz="1200" dirty="0">
              <a:solidFill>
                <a:schemeClr val="accent1">
                  <a:lumMod val="50000"/>
                </a:schemeClr>
              </a:solidFill>
              <a:latin typeface="Bahnschrift SemiLight" panose="020B0502040204020203" pitchFamily="34" charset="0"/>
            </a:endParaRPr>
          </a:p>
          <a:p>
            <a:endParaRPr lang="fr-FR" sz="1200" b="1" dirty="0">
              <a:solidFill>
                <a:schemeClr val="accent1">
                  <a:lumMod val="50000"/>
                </a:schemeClr>
              </a:solidFill>
              <a:latin typeface="Bahnschrift SemiLight" panose="020B0502040204020203" pitchFamily="34" charset="0"/>
            </a:endParaRP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Espace réservé du numéro de diapositive 4">
            <a:extLst>
              <a:ext uri="{FF2B5EF4-FFF2-40B4-BE49-F238E27FC236}">
                <a16:creationId xmlns:a16="http://schemas.microsoft.com/office/drawing/2014/main" id="{73F6DEEF-5296-8DD6-1CCC-4ECFB6FF5114}"/>
              </a:ext>
            </a:extLst>
          </p:cNvPr>
          <p:cNvSpPr>
            <a:spLocks noGrp="1"/>
          </p:cNvSpPr>
          <p:nvPr>
            <p:ph type="sldNum" sz="quarter" idx="12"/>
          </p:nvPr>
        </p:nvSpPr>
        <p:spPr/>
        <p:txBody>
          <a:bodyPr/>
          <a:lstStyle/>
          <a:p>
            <a:fld id="{DACCD566-8347-4119-86BF-A6563B5D6583}" type="slidenum">
              <a:rPr lang="fr-FR" smtClean="0"/>
              <a:t>24</a:t>
            </a:fld>
            <a:endParaRPr lang="fr-FR" dirty="0"/>
          </a:p>
        </p:txBody>
      </p:sp>
    </p:spTree>
    <p:extLst>
      <p:ext uri="{BB962C8B-B14F-4D97-AF65-F5344CB8AC3E}">
        <p14:creationId xmlns:p14="http://schemas.microsoft.com/office/powerpoint/2010/main" val="30381672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5" name="Image 144">
            <a:extLst>
              <a:ext uri="{FF2B5EF4-FFF2-40B4-BE49-F238E27FC236}">
                <a16:creationId xmlns:a16="http://schemas.microsoft.com/office/drawing/2014/main" id="{386659D0-0E90-5547-9B41-5CF7C01C2F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6774" y="2309185"/>
            <a:ext cx="5841235" cy="3215629"/>
          </a:xfrm>
          <a:prstGeom prst="rect">
            <a:avLst/>
          </a:prstGeom>
        </p:spPr>
      </p:pic>
      <p:pic>
        <p:nvPicPr>
          <p:cNvPr id="141" name="Image 140">
            <a:extLst>
              <a:ext uri="{FF2B5EF4-FFF2-40B4-BE49-F238E27FC236}">
                <a16:creationId xmlns:a16="http://schemas.microsoft.com/office/drawing/2014/main" id="{78499B3D-6B6D-7231-A030-BE4540E9E1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991" y="2309184"/>
            <a:ext cx="5880570" cy="3215629"/>
          </a:xfrm>
          <a:prstGeom prst="rect">
            <a:avLst/>
          </a:prstGeom>
        </p:spPr>
      </p:pic>
      <p:sp>
        <p:nvSpPr>
          <p:cNvPr id="126" name="Titre 1">
            <a:extLst>
              <a:ext uri="{FF2B5EF4-FFF2-40B4-BE49-F238E27FC236}">
                <a16:creationId xmlns:a16="http://schemas.microsoft.com/office/drawing/2014/main" id="{96A157A8-EA83-B584-11CF-4EF115E6B246}"/>
              </a:ext>
            </a:extLst>
          </p:cNvPr>
          <p:cNvSpPr>
            <a:spLocks noGrp="1"/>
          </p:cNvSpPr>
          <p:nvPr>
            <p:ph type="title"/>
          </p:nvPr>
        </p:nvSpPr>
        <p:spPr>
          <a:xfrm>
            <a:off x="838200" y="365125"/>
            <a:ext cx="10515600" cy="1325563"/>
          </a:xfrm>
        </p:spPr>
        <p:txBody>
          <a:bodyPr/>
          <a:lstStyle/>
          <a:p>
            <a:r>
              <a:rPr lang="fr-FR" sz="4000" dirty="0">
                <a:solidFill>
                  <a:schemeClr val="accent1">
                    <a:lumMod val="50000"/>
                  </a:schemeClr>
                </a:solidFill>
                <a:latin typeface="Bahnschrift SemiCondensed" panose="020B0502040204020203" pitchFamily="34" charset="0"/>
              </a:rPr>
              <a:t>Position du regard</a:t>
            </a:r>
            <a:endParaRPr lang="en-GB" dirty="0">
              <a:solidFill>
                <a:schemeClr val="accent1">
                  <a:lumMod val="50000"/>
                </a:schemeClr>
              </a:solidFill>
              <a:latin typeface="Bahnschrift SemiCondensed" panose="020B0502040204020203" pitchFamily="34" charset="0"/>
            </a:endParaRPr>
          </a:p>
        </p:txBody>
      </p:sp>
      <p:sp>
        <p:nvSpPr>
          <p:cNvPr id="127" name="Rectangle 126">
            <a:extLst>
              <a:ext uri="{FF2B5EF4-FFF2-40B4-BE49-F238E27FC236}">
                <a16:creationId xmlns:a16="http://schemas.microsoft.com/office/drawing/2014/main" id="{BB13D7AC-4616-FE59-E5F5-65C9303FE0A6}"/>
              </a:ext>
            </a:extLst>
          </p:cNvPr>
          <p:cNvSpPr/>
          <p:nvPr/>
        </p:nvSpPr>
        <p:spPr>
          <a:xfrm>
            <a:off x="802638" y="1690688"/>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959260CE-C689-3D73-3C43-3DA16918FDA1}"/>
              </a:ext>
            </a:extLst>
          </p:cNvPr>
          <p:cNvSpPr/>
          <p:nvPr/>
        </p:nvSpPr>
        <p:spPr>
          <a:xfrm>
            <a:off x="9613876" y="5524813"/>
            <a:ext cx="2454133" cy="461665"/>
          </a:xfrm>
          <a:prstGeom prst="rect">
            <a:avLst/>
          </a:prstGeom>
        </p:spPr>
        <p:txBody>
          <a:bodyPr wrap="square">
            <a:spAutoFit/>
          </a:bodyPr>
          <a:lstStyle/>
          <a:p>
            <a:r>
              <a:rPr lang="fr-FR" sz="2400" dirty="0">
                <a:solidFill>
                  <a:schemeClr val="accent1">
                    <a:lumMod val="50000"/>
                  </a:schemeClr>
                </a:solidFill>
                <a:latin typeface="Bahnschrift SemiLight SemiConde" panose="020B0502040204020203" pitchFamily="34" charset="0"/>
              </a:rPr>
              <a:t>N = 50 participants</a:t>
            </a:r>
          </a:p>
        </p:txBody>
      </p:sp>
      <p:sp>
        <p:nvSpPr>
          <p:cNvPr id="139" name="Rectangle 138">
            <a:extLst>
              <a:ext uri="{FF2B5EF4-FFF2-40B4-BE49-F238E27FC236}">
                <a16:creationId xmlns:a16="http://schemas.microsoft.com/office/drawing/2014/main" id="{A71C54A8-3105-6249-5BDE-7DE3A9D82705}"/>
              </a:ext>
            </a:extLst>
          </p:cNvPr>
          <p:cNvSpPr/>
          <p:nvPr/>
        </p:nvSpPr>
        <p:spPr>
          <a:xfrm>
            <a:off x="3550428" y="5524813"/>
            <a:ext cx="2454133" cy="461665"/>
          </a:xfrm>
          <a:prstGeom prst="rect">
            <a:avLst/>
          </a:prstGeom>
        </p:spPr>
        <p:txBody>
          <a:bodyPr wrap="square">
            <a:spAutoFit/>
          </a:bodyPr>
          <a:lstStyle/>
          <a:p>
            <a:r>
              <a:rPr lang="fr-FR" sz="2400" dirty="0">
                <a:solidFill>
                  <a:schemeClr val="accent1">
                    <a:lumMod val="50000"/>
                  </a:schemeClr>
                </a:solidFill>
                <a:latin typeface="Bahnschrift SemiLight SemiConde" panose="020B0502040204020203" pitchFamily="34" charset="0"/>
              </a:rPr>
              <a:t>N = 51 participants</a:t>
            </a:r>
          </a:p>
        </p:txBody>
      </p:sp>
      <p:sp>
        <p:nvSpPr>
          <p:cNvPr id="2" name="Espace réservé du numéro de diapositive 1">
            <a:extLst>
              <a:ext uri="{FF2B5EF4-FFF2-40B4-BE49-F238E27FC236}">
                <a16:creationId xmlns:a16="http://schemas.microsoft.com/office/drawing/2014/main" id="{F86760DD-ADBD-9F6A-5BF3-5B31FF08322B}"/>
              </a:ext>
            </a:extLst>
          </p:cNvPr>
          <p:cNvSpPr>
            <a:spLocks noGrp="1"/>
          </p:cNvSpPr>
          <p:nvPr>
            <p:ph type="sldNum" sz="quarter" idx="12"/>
          </p:nvPr>
        </p:nvSpPr>
        <p:spPr/>
        <p:txBody>
          <a:bodyPr/>
          <a:lstStyle/>
          <a:p>
            <a:fld id="{DACCD566-8347-4119-86BF-A6563B5D6583}" type="slidenum">
              <a:rPr lang="fr-FR" smtClean="0"/>
              <a:t>25</a:t>
            </a:fld>
            <a:endParaRPr lang="fr-FR"/>
          </a:p>
        </p:txBody>
      </p:sp>
    </p:spTree>
    <p:extLst>
      <p:ext uri="{BB962C8B-B14F-4D97-AF65-F5344CB8AC3E}">
        <p14:creationId xmlns:p14="http://schemas.microsoft.com/office/powerpoint/2010/main" val="12617366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Espace réservé du contenu 7">
            <a:extLst>
              <a:ext uri="{FF2B5EF4-FFF2-40B4-BE49-F238E27FC236}">
                <a16:creationId xmlns:a16="http://schemas.microsoft.com/office/drawing/2014/main" id="{E17BA849-E375-E64F-480A-DC026CDAB86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67428" y="1912405"/>
            <a:ext cx="7657143" cy="4177778"/>
          </a:xfrm>
        </p:spPr>
      </p:pic>
      <p:sp>
        <p:nvSpPr>
          <p:cNvPr id="4" name="Espace réservé du numéro de diapositive 3">
            <a:extLst>
              <a:ext uri="{FF2B5EF4-FFF2-40B4-BE49-F238E27FC236}">
                <a16:creationId xmlns:a16="http://schemas.microsoft.com/office/drawing/2014/main" id="{C789B47D-C5B8-B623-9C56-2593C94A64A8}"/>
              </a:ext>
            </a:extLst>
          </p:cNvPr>
          <p:cNvSpPr>
            <a:spLocks noGrp="1"/>
          </p:cNvSpPr>
          <p:nvPr>
            <p:ph type="sldNum" sz="quarter" idx="12"/>
          </p:nvPr>
        </p:nvSpPr>
        <p:spPr/>
        <p:txBody>
          <a:bodyPr/>
          <a:lstStyle/>
          <a:p>
            <a:fld id="{DACCD566-8347-4119-86BF-A6563B5D6583}" type="slidenum">
              <a:rPr lang="fr-FR" smtClean="0"/>
              <a:t>26</a:t>
            </a:fld>
            <a:endParaRPr lang="fr-FR"/>
          </a:p>
        </p:txBody>
      </p:sp>
      <p:sp>
        <p:nvSpPr>
          <p:cNvPr id="9" name="Titre 1">
            <a:extLst>
              <a:ext uri="{FF2B5EF4-FFF2-40B4-BE49-F238E27FC236}">
                <a16:creationId xmlns:a16="http://schemas.microsoft.com/office/drawing/2014/main" id="{BB30BDAC-D59D-E8D8-AC26-3E1C3A4D53C9}"/>
              </a:ext>
            </a:extLst>
          </p:cNvPr>
          <p:cNvSpPr>
            <a:spLocks noGrp="1"/>
          </p:cNvSpPr>
          <p:nvPr>
            <p:ph type="title"/>
          </p:nvPr>
        </p:nvSpPr>
        <p:spPr>
          <a:xfrm>
            <a:off x="838200" y="365125"/>
            <a:ext cx="10515600" cy="1325563"/>
          </a:xfrm>
        </p:spPr>
        <p:txBody>
          <a:bodyPr/>
          <a:lstStyle/>
          <a:p>
            <a:r>
              <a:rPr lang="en-GB" dirty="0">
                <a:solidFill>
                  <a:schemeClr val="accent1">
                    <a:lumMod val="50000"/>
                  </a:schemeClr>
                </a:solidFill>
                <a:latin typeface="Bahnschrift SemiCondensed" panose="020B0502040204020203" pitchFamily="34" charset="0"/>
              </a:rPr>
              <a:t>Image </a:t>
            </a:r>
            <a:r>
              <a:rPr lang="en-GB" dirty="0" err="1">
                <a:solidFill>
                  <a:schemeClr val="accent1">
                    <a:lumMod val="50000"/>
                  </a:schemeClr>
                </a:solidFill>
                <a:latin typeface="Bahnschrift SemiCondensed" panose="020B0502040204020203" pitchFamily="34" charset="0"/>
              </a:rPr>
              <a:t>rémanente</a:t>
            </a:r>
            <a:r>
              <a:rPr lang="en-GB" dirty="0">
                <a:solidFill>
                  <a:schemeClr val="accent1">
                    <a:lumMod val="50000"/>
                  </a:schemeClr>
                </a:solidFill>
                <a:latin typeface="Bahnschrift SemiCondensed" panose="020B0502040204020203" pitchFamily="34" charset="0"/>
              </a:rPr>
              <a:t> et mean rating</a:t>
            </a:r>
          </a:p>
        </p:txBody>
      </p:sp>
      <p:sp>
        <p:nvSpPr>
          <p:cNvPr id="10" name="Rectangle 9">
            <a:extLst>
              <a:ext uri="{FF2B5EF4-FFF2-40B4-BE49-F238E27FC236}">
                <a16:creationId xmlns:a16="http://schemas.microsoft.com/office/drawing/2014/main" id="{B07DCF70-F7DD-3FE6-ED7C-48FC91A277B5}"/>
              </a:ext>
            </a:extLst>
          </p:cNvPr>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791247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789B47D-C5B8-B623-9C56-2593C94A64A8}"/>
              </a:ext>
            </a:extLst>
          </p:cNvPr>
          <p:cNvSpPr>
            <a:spLocks noGrp="1"/>
          </p:cNvSpPr>
          <p:nvPr>
            <p:ph type="sldNum" sz="quarter" idx="12"/>
          </p:nvPr>
        </p:nvSpPr>
        <p:spPr/>
        <p:txBody>
          <a:bodyPr/>
          <a:lstStyle/>
          <a:p>
            <a:fld id="{DACCD566-8347-4119-86BF-A6563B5D6583}" type="slidenum">
              <a:rPr lang="fr-FR" smtClean="0"/>
              <a:t>27</a:t>
            </a:fld>
            <a:endParaRPr lang="fr-FR" dirty="0"/>
          </a:p>
        </p:txBody>
      </p:sp>
      <p:sp>
        <p:nvSpPr>
          <p:cNvPr id="9" name="Titre 1">
            <a:extLst>
              <a:ext uri="{FF2B5EF4-FFF2-40B4-BE49-F238E27FC236}">
                <a16:creationId xmlns:a16="http://schemas.microsoft.com/office/drawing/2014/main" id="{BB30BDAC-D59D-E8D8-AC26-3E1C3A4D53C9}"/>
              </a:ext>
            </a:extLst>
          </p:cNvPr>
          <p:cNvSpPr>
            <a:spLocks noGrp="1"/>
          </p:cNvSpPr>
          <p:nvPr>
            <p:ph type="title"/>
          </p:nvPr>
        </p:nvSpPr>
        <p:spPr>
          <a:xfrm>
            <a:off x="838200" y="365125"/>
            <a:ext cx="10515600" cy="1325563"/>
          </a:xfrm>
        </p:spPr>
        <p:txBody>
          <a:bodyPr/>
          <a:lstStyle/>
          <a:p>
            <a:r>
              <a:rPr lang="en-GB" dirty="0">
                <a:solidFill>
                  <a:schemeClr val="accent1">
                    <a:lumMod val="50000"/>
                  </a:schemeClr>
                </a:solidFill>
                <a:latin typeface="Bahnschrift SemiCondensed" panose="020B0502040204020203" pitchFamily="34" charset="0"/>
              </a:rPr>
              <a:t>Stimuli</a:t>
            </a:r>
          </a:p>
        </p:txBody>
      </p:sp>
      <p:sp>
        <p:nvSpPr>
          <p:cNvPr id="10" name="Rectangle 9">
            <a:extLst>
              <a:ext uri="{FF2B5EF4-FFF2-40B4-BE49-F238E27FC236}">
                <a16:creationId xmlns:a16="http://schemas.microsoft.com/office/drawing/2014/main" id="{B07DCF70-F7DD-3FE6-ED7C-48FC91A277B5}"/>
              </a:ext>
            </a:extLst>
          </p:cNvPr>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1" name="Image 10">
            <a:extLst>
              <a:ext uri="{FF2B5EF4-FFF2-40B4-BE49-F238E27FC236}">
                <a16:creationId xmlns:a16="http://schemas.microsoft.com/office/drawing/2014/main" id="{251DFA20-4928-EEE8-6D79-0E7226330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9000" y="2845100"/>
            <a:ext cx="4639299" cy="1604980"/>
          </a:xfrm>
          <a:prstGeom prst="rect">
            <a:avLst/>
          </a:prstGeom>
          <a:ln w="12700">
            <a:solidFill>
              <a:schemeClr val="accent1">
                <a:lumMod val="50000"/>
              </a:schemeClr>
            </a:solidFill>
          </a:ln>
        </p:spPr>
      </p:pic>
      <p:sp>
        <p:nvSpPr>
          <p:cNvPr id="12" name="ZoneTexte 11">
            <a:extLst>
              <a:ext uri="{FF2B5EF4-FFF2-40B4-BE49-F238E27FC236}">
                <a16:creationId xmlns:a16="http://schemas.microsoft.com/office/drawing/2014/main" id="{CF60FF08-2205-34E5-C9B6-13724B0862F9}"/>
              </a:ext>
            </a:extLst>
          </p:cNvPr>
          <p:cNvSpPr txBox="1"/>
          <p:nvPr/>
        </p:nvSpPr>
        <p:spPr>
          <a:xfrm>
            <a:off x="1463620" y="4495594"/>
            <a:ext cx="3490058" cy="307777"/>
          </a:xfrm>
          <a:prstGeom prst="rect">
            <a:avLst/>
          </a:prstGeom>
          <a:noFill/>
        </p:spPr>
        <p:txBody>
          <a:bodyPr wrap="none" rtlCol="0">
            <a:spAutoFit/>
          </a:bodyPr>
          <a:lstStyle/>
          <a:p>
            <a:r>
              <a:rPr lang="fr-FR" sz="1400" dirty="0">
                <a:solidFill>
                  <a:schemeClr val="accent1">
                    <a:lumMod val="50000"/>
                  </a:schemeClr>
                </a:solidFill>
                <a:latin typeface="Bahnschrift Light" panose="020B0502040204020203" pitchFamily="34" charset="0"/>
              </a:rPr>
              <a:t>Stimuli utilisés pendant notre expérience</a:t>
            </a:r>
          </a:p>
        </p:txBody>
      </p:sp>
      <p:pic>
        <p:nvPicPr>
          <p:cNvPr id="6" name="Image 5">
            <a:extLst>
              <a:ext uri="{FF2B5EF4-FFF2-40B4-BE49-F238E27FC236}">
                <a16:creationId xmlns:a16="http://schemas.microsoft.com/office/drawing/2014/main" id="{B0E295F0-34D7-5704-DD30-659C9E32925E}"/>
              </a:ext>
            </a:extLst>
          </p:cNvPr>
          <p:cNvPicPr>
            <a:picLocks noChangeAspect="1"/>
          </p:cNvPicPr>
          <p:nvPr/>
        </p:nvPicPr>
        <p:blipFill>
          <a:blip r:embed="rId3"/>
          <a:stretch>
            <a:fillRect/>
          </a:stretch>
        </p:blipFill>
        <p:spPr>
          <a:xfrm>
            <a:off x="7306659" y="1438987"/>
            <a:ext cx="3800124" cy="2467327"/>
          </a:xfrm>
          <a:prstGeom prst="rect">
            <a:avLst/>
          </a:prstGeom>
        </p:spPr>
      </p:pic>
      <p:pic>
        <p:nvPicPr>
          <p:cNvPr id="13" name="Image 12">
            <a:extLst>
              <a:ext uri="{FF2B5EF4-FFF2-40B4-BE49-F238E27FC236}">
                <a16:creationId xmlns:a16="http://schemas.microsoft.com/office/drawing/2014/main" id="{A4BBE230-07F5-DFE9-523E-63E8AF1A6AD0}"/>
              </a:ext>
            </a:extLst>
          </p:cNvPr>
          <p:cNvPicPr>
            <a:picLocks noChangeAspect="1"/>
          </p:cNvPicPr>
          <p:nvPr/>
        </p:nvPicPr>
        <p:blipFill>
          <a:blip r:embed="rId4"/>
          <a:stretch>
            <a:fillRect/>
          </a:stretch>
        </p:blipFill>
        <p:spPr>
          <a:xfrm>
            <a:off x="7317279" y="3889023"/>
            <a:ext cx="3789504" cy="2467327"/>
          </a:xfrm>
          <a:prstGeom prst="rect">
            <a:avLst/>
          </a:prstGeom>
        </p:spPr>
      </p:pic>
      <p:sp>
        <p:nvSpPr>
          <p:cNvPr id="14" name="ZoneTexte 13">
            <a:extLst>
              <a:ext uri="{FF2B5EF4-FFF2-40B4-BE49-F238E27FC236}">
                <a16:creationId xmlns:a16="http://schemas.microsoft.com/office/drawing/2014/main" id="{4CEB6AC5-6ABE-049C-C8C6-064FC1D99C27}"/>
              </a:ext>
            </a:extLst>
          </p:cNvPr>
          <p:cNvSpPr txBox="1"/>
          <p:nvPr/>
        </p:nvSpPr>
        <p:spPr>
          <a:xfrm>
            <a:off x="7965035" y="6356350"/>
            <a:ext cx="2483372" cy="307777"/>
          </a:xfrm>
          <a:prstGeom prst="rect">
            <a:avLst/>
          </a:prstGeom>
          <a:noFill/>
        </p:spPr>
        <p:txBody>
          <a:bodyPr wrap="none" rtlCol="0">
            <a:spAutoFit/>
          </a:bodyPr>
          <a:lstStyle/>
          <a:p>
            <a:r>
              <a:rPr lang="fr-FR" sz="1400" dirty="0">
                <a:solidFill>
                  <a:schemeClr val="accent1">
                    <a:lumMod val="50000"/>
                  </a:schemeClr>
                </a:solidFill>
                <a:latin typeface="Bahnschrift Light" panose="020B0502040204020203" pitchFamily="34" charset="0"/>
              </a:rPr>
              <a:t>Stimuli utilisés par Kay et al.</a:t>
            </a:r>
          </a:p>
        </p:txBody>
      </p:sp>
    </p:spTree>
    <p:extLst>
      <p:ext uri="{BB962C8B-B14F-4D97-AF65-F5344CB8AC3E}">
        <p14:creationId xmlns:p14="http://schemas.microsoft.com/office/powerpoint/2010/main" val="38713299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789B47D-C5B8-B623-9C56-2593C94A64A8}"/>
              </a:ext>
            </a:extLst>
          </p:cNvPr>
          <p:cNvSpPr>
            <a:spLocks noGrp="1"/>
          </p:cNvSpPr>
          <p:nvPr>
            <p:ph type="sldNum" sz="quarter" idx="12"/>
          </p:nvPr>
        </p:nvSpPr>
        <p:spPr/>
        <p:txBody>
          <a:bodyPr/>
          <a:lstStyle/>
          <a:p>
            <a:fld id="{DACCD566-8347-4119-86BF-A6563B5D6583}" type="slidenum">
              <a:rPr lang="fr-FR" smtClean="0"/>
              <a:t>28</a:t>
            </a:fld>
            <a:endParaRPr lang="fr-FR" dirty="0"/>
          </a:p>
        </p:txBody>
      </p:sp>
      <p:sp>
        <p:nvSpPr>
          <p:cNvPr id="9" name="Titre 1">
            <a:extLst>
              <a:ext uri="{FF2B5EF4-FFF2-40B4-BE49-F238E27FC236}">
                <a16:creationId xmlns:a16="http://schemas.microsoft.com/office/drawing/2014/main" id="{BB30BDAC-D59D-E8D8-AC26-3E1C3A4D53C9}"/>
              </a:ext>
            </a:extLst>
          </p:cNvPr>
          <p:cNvSpPr>
            <a:spLocks noGrp="1"/>
          </p:cNvSpPr>
          <p:nvPr>
            <p:ph type="title"/>
          </p:nvPr>
        </p:nvSpPr>
        <p:spPr>
          <a:xfrm>
            <a:off x="838200" y="365125"/>
            <a:ext cx="10515600" cy="1325563"/>
          </a:xfrm>
        </p:spPr>
        <p:txBody>
          <a:bodyPr/>
          <a:lstStyle/>
          <a:p>
            <a:r>
              <a:rPr lang="en-GB" dirty="0">
                <a:solidFill>
                  <a:schemeClr val="accent1">
                    <a:lumMod val="50000"/>
                  </a:schemeClr>
                </a:solidFill>
                <a:latin typeface="Bahnschrift SemiCondensed" panose="020B0502040204020203" pitchFamily="34" charset="0"/>
              </a:rPr>
              <a:t>QMI</a:t>
            </a:r>
          </a:p>
        </p:txBody>
      </p:sp>
      <p:sp>
        <p:nvSpPr>
          <p:cNvPr id="10" name="Rectangle 9">
            <a:extLst>
              <a:ext uri="{FF2B5EF4-FFF2-40B4-BE49-F238E27FC236}">
                <a16:creationId xmlns:a16="http://schemas.microsoft.com/office/drawing/2014/main" id="{B07DCF70-F7DD-3FE6-ED7C-48FC91A277B5}"/>
              </a:ext>
            </a:extLst>
          </p:cNvPr>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Image 2">
            <a:extLst>
              <a:ext uri="{FF2B5EF4-FFF2-40B4-BE49-F238E27FC236}">
                <a16:creationId xmlns:a16="http://schemas.microsoft.com/office/drawing/2014/main" id="{C12A7796-3958-BF0F-29E6-1D53271B6F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864" y="2220119"/>
            <a:ext cx="5049520" cy="3615188"/>
          </a:xfrm>
          <a:prstGeom prst="rect">
            <a:avLst/>
          </a:prstGeom>
        </p:spPr>
      </p:pic>
      <p:pic>
        <p:nvPicPr>
          <p:cNvPr id="1026" name="Picture 2">
            <a:extLst>
              <a:ext uri="{FF2B5EF4-FFF2-40B4-BE49-F238E27FC236}">
                <a16:creationId xmlns:a16="http://schemas.microsoft.com/office/drawing/2014/main" id="{A22953C5-C25C-E55E-312B-4CBE9AC7B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617" y="2220119"/>
            <a:ext cx="5049520" cy="3606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2884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3">
            <a:extLst>
              <a:ext uri="{FF2B5EF4-FFF2-40B4-BE49-F238E27FC236}">
                <a16:creationId xmlns:a16="http://schemas.microsoft.com/office/drawing/2014/main" id="{C789B47D-C5B8-B623-9C56-2593C94A64A8}"/>
              </a:ext>
            </a:extLst>
          </p:cNvPr>
          <p:cNvSpPr>
            <a:spLocks noGrp="1"/>
          </p:cNvSpPr>
          <p:nvPr>
            <p:ph type="sldNum" sz="quarter" idx="12"/>
          </p:nvPr>
        </p:nvSpPr>
        <p:spPr/>
        <p:txBody>
          <a:bodyPr/>
          <a:lstStyle/>
          <a:p>
            <a:fld id="{DACCD566-8347-4119-86BF-A6563B5D6583}" type="slidenum">
              <a:rPr lang="fr-FR" smtClean="0"/>
              <a:t>29</a:t>
            </a:fld>
            <a:endParaRPr lang="fr-FR" dirty="0"/>
          </a:p>
        </p:txBody>
      </p:sp>
      <p:sp>
        <p:nvSpPr>
          <p:cNvPr id="9" name="Titre 1">
            <a:extLst>
              <a:ext uri="{FF2B5EF4-FFF2-40B4-BE49-F238E27FC236}">
                <a16:creationId xmlns:a16="http://schemas.microsoft.com/office/drawing/2014/main" id="{BB30BDAC-D59D-E8D8-AC26-3E1C3A4D53C9}"/>
              </a:ext>
            </a:extLst>
          </p:cNvPr>
          <p:cNvSpPr>
            <a:spLocks noGrp="1"/>
          </p:cNvSpPr>
          <p:nvPr>
            <p:ph type="title"/>
          </p:nvPr>
        </p:nvSpPr>
        <p:spPr>
          <a:xfrm>
            <a:off x="838200" y="365125"/>
            <a:ext cx="10515600" cy="1325563"/>
          </a:xfrm>
        </p:spPr>
        <p:txBody>
          <a:bodyPr/>
          <a:lstStyle/>
          <a:p>
            <a:r>
              <a:rPr lang="en-GB" dirty="0">
                <a:solidFill>
                  <a:schemeClr val="accent1">
                    <a:lumMod val="50000"/>
                  </a:schemeClr>
                </a:solidFill>
                <a:latin typeface="Bahnschrift SemiCondensed" panose="020B0502040204020203" pitchFamily="34" charset="0"/>
              </a:rPr>
              <a:t>QMI et difference entre les conditions</a:t>
            </a:r>
          </a:p>
        </p:txBody>
      </p:sp>
      <p:sp>
        <p:nvSpPr>
          <p:cNvPr id="10" name="Rectangle 9">
            <a:extLst>
              <a:ext uri="{FF2B5EF4-FFF2-40B4-BE49-F238E27FC236}">
                <a16:creationId xmlns:a16="http://schemas.microsoft.com/office/drawing/2014/main" id="{B07DCF70-F7DD-3FE6-ED7C-48FC91A277B5}"/>
              </a:ext>
            </a:extLst>
          </p:cNvPr>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 name="Image 4">
            <a:extLst>
              <a:ext uri="{FF2B5EF4-FFF2-40B4-BE49-F238E27FC236}">
                <a16:creationId xmlns:a16="http://schemas.microsoft.com/office/drawing/2014/main" id="{C178F3E1-12AB-6ED6-120A-47D29D798E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6655" y="1935968"/>
            <a:ext cx="5194065" cy="3718675"/>
          </a:xfrm>
          <a:prstGeom prst="rect">
            <a:avLst/>
          </a:prstGeom>
        </p:spPr>
      </p:pic>
      <p:pic>
        <p:nvPicPr>
          <p:cNvPr id="8" name="Image 7">
            <a:extLst>
              <a:ext uri="{FF2B5EF4-FFF2-40B4-BE49-F238E27FC236}">
                <a16:creationId xmlns:a16="http://schemas.microsoft.com/office/drawing/2014/main" id="{420E4737-C1CB-90A6-4120-0244182B4C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31282" y="1935968"/>
            <a:ext cx="5194065" cy="3718675"/>
          </a:xfrm>
          <a:prstGeom prst="rect">
            <a:avLst/>
          </a:prstGeom>
        </p:spPr>
      </p:pic>
    </p:spTree>
    <p:extLst>
      <p:ext uri="{BB962C8B-B14F-4D97-AF65-F5344CB8AC3E}">
        <p14:creationId xmlns:p14="http://schemas.microsoft.com/office/powerpoint/2010/main" val="40046140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re 1">
            <a:extLst>
              <a:ext uri="{FF2B5EF4-FFF2-40B4-BE49-F238E27FC236}">
                <a16:creationId xmlns:a16="http://schemas.microsoft.com/office/drawing/2014/main" id="{96A157A8-EA83-B584-11CF-4EF115E6B246}"/>
              </a:ext>
            </a:extLst>
          </p:cNvPr>
          <p:cNvSpPr>
            <a:spLocks noGrp="1"/>
          </p:cNvSpPr>
          <p:nvPr>
            <p:ph type="title"/>
          </p:nvPr>
        </p:nvSpPr>
        <p:spPr>
          <a:xfrm>
            <a:off x="838200" y="365125"/>
            <a:ext cx="10515600" cy="1325563"/>
          </a:xfrm>
        </p:spPr>
        <p:txBody>
          <a:bodyPr/>
          <a:lstStyle/>
          <a:p>
            <a:r>
              <a:rPr lang="fr-FR" sz="4000" dirty="0">
                <a:solidFill>
                  <a:schemeClr val="accent1">
                    <a:lumMod val="50000"/>
                  </a:schemeClr>
                </a:solidFill>
                <a:latin typeface="Bahnschrift SemiCondensed" panose="020B0502040204020203" pitchFamily="34" charset="0"/>
              </a:rPr>
              <a:t>Questionnaire </a:t>
            </a:r>
            <a:r>
              <a:rPr lang="fr-FR" sz="4000" dirty="0" err="1">
                <a:solidFill>
                  <a:schemeClr val="accent1">
                    <a:lumMod val="50000"/>
                  </a:schemeClr>
                </a:solidFill>
                <a:latin typeface="Bahnschrift SemiCondensed" panose="020B0502040204020203" pitchFamily="34" charset="0"/>
              </a:rPr>
              <a:t>upon</a:t>
            </a:r>
            <a:r>
              <a:rPr lang="fr-FR" sz="4000" dirty="0">
                <a:solidFill>
                  <a:schemeClr val="accent1">
                    <a:lumMod val="50000"/>
                  </a:schemeClr>
                </a:solidFill>
                <a:latin typeface="Bahnschrift SemiCondensed" panose="020B0502040204020203" pitchFamily="34" charset="0"/>
              </a:rPr>
              <a:t> Mental </a:t>
            </a:r>
            <a:r>
              <a:rPr lang="fr-FR" sz="4000" dirty="0" err="1">
                <a:solidFill>
                  <a:schemeClr val="accent1">
                    <a:lumMod val="50000"/>
                  </a:schemeClr>
                </a:solidFill>
                <a:latin typeface="Bahnschrift SemiCondensed" panose="020B0502040204020203" pitchFamily="34" charset="0"/>
              </a:rPr>
              <a:t>Imagery</a:t>
            </a:r>
            <a:endParaRPr lang="en-GB" dirty="0">
              <a:solidFill>
                <a:schemeClr val="accent1">
                  <a:lumMod val="50000"/>
                </a:schemeClr>
              </a:solidFill>
              <a:latin typeface="Bahnschrift SemiCondensed" panose="020B0502040204020203" pitchFamily="34" charset="0"/>
            </a:endParaRPr>
          </a:p>
        </p:txBody>
      </p:sp>
      <p:sp>
        <p:nvSpPr>
          <p:cNvPr id="127" name="Rectangle 126">
            <a:extLst>
              <a:ext uri="{FF2B5EF4-FFF2-40B4-BE49-F238E27FC236}">
                <a16:creationId xmlns:a16="http://schemas.microsoft.com/office/drawing/2014/main" id="{BB13D7AC-4616-FE59-E5F5-65C9303FE0A6}"/>
              </a:ext>
            </a:extLst>
          </p:cNvPr>
          <p:cNvSpPr/>
          <p:nvPr/>
        </p:nvSpPr>
        <p:spPr>
          <a:xfrm>
            <a:off x="802638" y="1690688"/>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EA2418CC-B69E-7200-4B67-9AFC2097390B}"/>
              </a:ext>
            </a:extLst>
          </p:cNvPr>
          <p:cNvSpPr/>
          <p:nvPr/>
        </p:nvSpPr>
        <p:spPr>
          <a:xfrm>
            <a:off x="802638" y="1941912"/>
            <a:ext cx="11238771" cy="4524315"/>
          </a:xfrm>
          <a:prstGeom prst="rect">
            <a:avLst/>
          </a:prstGeom>
        </p:spPr>
        <p:txBody>
          <a:bodyPr wrap="square">
            <a:spAutoFit/>
          </a:bodyPr>
          <a:lstStyle/>
          <a:p>
            <a:r>
              <a:rPr lang="fr-FR" sz="2400" dirty="0">
                <a:solidFill>
                  <a:schemeClr val="accent1">
                    <a:lumMod val="50000"/>
                  </a:schemeClr>
                </a:solidFill>
                <a:latin typeface="Bahnschrift SemiLight SemiConde" panose="020B0502040204020203" pitchFamily="34" charset="0"/>
              </a:rPr>
              <a:t>Questions : 35 (5 par modalités)</a:t>
            </a:r>
          </a:p>
          <a:p>
            <a:endParaRPr lang="fr-FR" sz="2400" dirty="0">
              <a:solidFill>
                <a:schemeClr val="accent1">
                  <a:lumMod val="50000"/>
                </a:schemeClr>
              </a:solidFill>
              <a:latin typeface="Bahnschrift SemiLight SemiConde" panose="020B0502040204020203" pitchFamily="34" charset="0"/>
            </a:endParaRPr>
          </a:p>
          <a:p>
            <a:r>
              <a:rPr lang="fr-FR" sz="2400" dirty="0">
                <a:solidFill>
                  <a:schemeClr val="accent1">
                    <a:lumMod val="50000"/>
                  </a:schemeClr>
                </a:solidFill>
                <a:latin typeface="Bahnschrift SemiLight SemiConde" panose="020B0502040204020203" pitchFamily="34" charset="0"/>
              </a:rPr>
              <a:t>Modalités : Visuelle, Auditive, Tactile, Motrice, Gustative, Olfactive, Intéroceptive.</a:t>
            </a:r>
          </a:p>
          <a:p>
            <a:endParaRPr lang="fr-FR" sz="2400" dirty="0">
              <a:solidFill>
                <a:schemeClr val="accent1">
                  <a:lumMod val="50000"/>
                </a:schemeClr>
              </a:solidFill>
              <a:latin typeface="Bahnschrift SemiLight SemiConde" panose="020B0502040204020203" pitchFamily="34" charset="0"/>
            </a:endParaRPr>
          </a:p>
          <a:p>
            <a:r>
              <a:rPr lang="fr-FR" sz="2400" dirty="0">
                <a:solidFill>
                  <a:schemeClr val="accent1">
                    <a:lumMod val="50000"/>
                  </a:schemeClr>
                </a:solidFill>
                <a:latin typeface="Bahnschrift SemiLight SemiConde" panose="020B0502040204020203" pitchFamily="34" charset="0"/>
              </a:rPr>
              <a:t>Échelle de réponse : </a:t>
            </a:r>
          </a:p>
          <a:p>
            <a:r>
              <a:rPr lang="fr-FR" sz="2400" dirty="0">
                <a:solidFill>
                  <a:schemeClr val="accent1">
                    <a:lumMod val="50000"/>
                  </a:schemeClr>
                </a:solidFill>
                <a:latin typeface="Bahnschrift SemiLight SemiConde" panose="020B0502040204020203" pitchFamily="34" charset="0"/>
              </a:rPr>
              <a:t>	1. Je peux y penser mais je ne vois pas d’image</a:t>
            </a:r>
          </a:p>
          <a:p>
            <a:r>
              <a:rPr lang="fr-FR" sz="2400" dirty="0">
                <a:solidFill>
                  <a:schemeClr val="accent1">
                    <a:lumMod val="50000"/>
                  </a:schemeClr>
                </a:solidFill>
                <a:latin typeface="Bahnschrift SemiLight SemiConde" panose="020B0502040204020203" pitchFamily="34" charset="0"/>
              </a:rPr>
              <a:t>	2. Très vague et à peine identifiable</a:t>
            </a:r>
          </a:p>
          <a:p>
            <a:r>
              <a:rPr lang="fr-FR" sz="2400" dirty="0">
                <a:solidFill>
                  <a:schemeClr val="accent1">
                    <a:lumMod val="50000"/>
                  </a:schemeClr>
                </a:solidFill>
                <a:latin typeface="Bahnschrift SemiLight SemiConde" panose="020B0502040204020203" pitchFamily="34" charset="0"/>
              </a:rPr>
              <a:t>	3. Vague et peu clair</a:t>
            </a:r>
          </a:p>
          <a:p>
            <a:r>
              <a:rPr lang="fr-FR" sz="2400" dirty="0">
                <a:solidFill>
                  <a:schemeClr val="accent1">
                    <a:lumMod val="50000"/>
                  </a:schemeClr>
                </a:solidFill>
                <a:latin typeface="Bahnschrift SemiLight SemiConde" panose="020B0502040204020203" pitchFamily="34" charset="0"/>
              </a:rPr>
              <a:t>	4. Pas aussi clairement et nettement que dans la réalité, mais tout à fait identifiable</a:t>
            </a:r>
          </a:p>
          <a:p>
            <a:r>
              <a:rPr lang="fr-FR" sz="2400" dirty="0">
                <a:solidFill>
                  <a:schemeClr val="accent1">
                    <a:lumMod val="50000"/>
                  </a:schemeClr>
                </a:solidFill>
                <a:latin typeface="Bahnschrift SemiLight SemiConde" panose="020B0502040204020203" pitchFamily="34" charset="0"/>
              </a:rPr>
              <a:t>	5. Assez clairement et nettement</a:t>
            </a:r>
          </a:p>
          <a:p>
            <a:r>
              <a:rPr lang="fr-FR" sz="2400" dirty="0">
                <a:solidFill>
                  <a:schemeClr val="accent1">
                    <a:lumMod val="50000"/>
                  </a:schemeClr>
                </a:solidFill>
                <a:latin typeface="Bahnschrift SemiLight SemiConde" panose="020B0502040204020203" pitchFamily="34" charset="0"/>
              </a:rPr>
              <a:t>	6. Clairement et presqu’aussi nettement que dans la réalité</a:t>
            </a:r>
          </a:p>
          <a:p>
            <a:r>
              <a:rPr lang="fr-FR" sz="2400" dirty="0">
                <a:solidFill>
                  <a:schemeClr val="accent1">
                    <a:lumMod val="50000"/>
                  </a:schemeClr>
                </a:solidFill>
                <a:latin typeface="Bahnschrift SemiLight SemiConde" panose="020B0502040204020203" pitchFamily="34" charset="0"/>
              </a:rPr>
              <a:t>	7. Très clairement et nettement, comme dans la réalité</a:t>
            </a:r>
          </a:p>
        </p:txBody>
      </p:sp>
      <p:sp>
        <p:nvSpPr>
          <p:cNvPr id="3" name="Espace réservé du numéro de diapositive 2">
            <a:extLst>
              <a:ext uri="{FF2B5EF4-FFF2-40B4-BE49-F238E27FC236}">
                <a16:creationId xmlns:a16="http://schemas.microsoft.com/office/drawing/2014/main" id="{2D32D78E-2A16-8BA5-A1C1-143C2BE3F9FF}"/>
              </a:ext>
            </a:extLst>
          </p:cNvPr>
          <p:cNvSpPr>
            <a:spLocks noGrp="1"/>
          </p:cNvSpPr>
          <p:nvPr>
            <p:ph type="sldNum" sz="quarter" idx="12"/>
          </p:nvPr>
        </p:nvSpPr>
        <p:spPr/>
        <p:txBody>
          <a:bodyPr/>
          <a:lstStyle/>
          <a:p>
            <a:fld id="{DACCD566-8347-4119-86BF-A6563B5D6583}" type="slidenum">
              <a:rPr lang="fr-FR" smtClean="0"/>
              <a:t>3</a:t>
            </a:fld>
            <a:endParaRPr lang="fr-FR"/>
          </a:p>
        </p:txBody>
      </p:sp>
      <p:cxnSp>
        <p:nvCxnSpPr>
          <p:cNvPr id="19" name="Connecteur droit avec flèche 18">
            <a:extLst>
              <a:ext uri="{FF2B5EF4-FFF2-40B4-BE49-F238E27FC236}">
                <a16:creationId xmlns:a16="http://schemas.microsoft.com/office/drawing/2014/main" id="{0099C241-A8AC-64CC-4549-527DDAF8CB0E}"/>
              </a:ext>
            </a:extLst>
          </p:cNvPr>
          <p:cNvCxnSpPr>
            <a:cxnSpLocks/>
          </p:cNvCxnSpPr>
          <p:nvPr/>
        </p:nvCxnSpPr>
        <p:spPr>
          <a:xfrm>
            <a:off x="1126005" y="4590288"/>
            <a:ext cx="0" cy="1328928"/>
          </a:xfrm>
          <a:prstGeom prst="straightConnector1">
            <a:avLst/>
          </a:prstGeom>
          <a:ln w="57150">
            <a:solidFill>
              <a:schemeClr val="accent1">
                <a:lumMod val="50000"/>
              </a:schemeClr>
            </a:solidFill>
            <a:headEnd type="triangle"/>
            <a:tailEnd type="triangle"/>
          </a:ln>
        </p:spPr>
        <p:style>
          <a:lnRef idx="3">
            <a:schemeClr val="dk1"/>
          </a:lnRef>
          <a:fillRef idx="0">
            <a:schemeClr val="dk1"/>
          </a:fillRef>
          <a:effectRef idx="2">
            <a:schemeClr val="dk1"/>
          </a:effectRef>
          <a:fontRef idx="minor">
            <a:schemeClr val="tx1"/>
          </a:fontRef>
        </p:style>
      </p:cxnSp>
      <p:sp>
        <p:nvSpPr>
          <p:cNvPr id="24" name="Ellipse 23">
            <a:extLst>
              <a:ext uri="{FF2B5EF4-FFF2-40B4-BE49-F238E27FC236}">
                <a16:creationId xmlns:a16="http://schemas.microsoft.com/office/drawing/2014/main" id="{9A321A64-B63E-1219-08FC-8E8588BF9289}"/>
              </a:ext>
            </a:extLst>
          </p:cNvPr>
          <p:cNvSpPr/>
          <p:nvPr/>
        </p:nvSpPr>
        <p:spPr>
          <a:xfrm>
            <a:off x="1060881" y="5193267"/>
            <a:ext cx="126928" cy="123643"/>
          </a:xfrm>
          <a:prstGeom prst="ellipse">
            <a:avLst/>
          </a:prstGeom>
          <a:solidFill>
            <a:schemeClr val="accent1">
              <a:lumMod val="50000"/>
            </a:schemeClr>
          </a:solidFill>
          <a:ln>
            <a:solidFill>
              <a:schemeClr val="accent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5" name="Ellipse 24">
            <a:extLst>
              <a:ext uri="{FF2B5EF4-FFF2-40B4-BE49-F238E27FC236}">
                <a16:creationId xmlns:a16="http://schemas.microsoft.com/office/drawing/2014/main" id="{1ABE0EC3-795F-3BE4-C80E-8CA05183E30B}"/>
              </a:ext>
            </a:extLst>
          </p:cNvPr>
          <p:cNvSpPr/>
          <p:nvPr/>
        </p:nvSpPr>
        <p:spPr>
          <a:xfrm>
            <a:off x="1060683" y="4894524"/>
            <a:ext cx="130416" cy="123643"/>
          </a:xfrm>
          <a:prstGeom prst="ellipse">
            <a:avLst/>
          </a:prstGeom>
          <a:solidFill>
            <a:schemeClr val="accent1">
              <a:lumMod val="50000"/>
            </a:schemeClr>
          </a:solidFill>
          <a:ln>
            <a:solidFill>
              <a:schemeClr val="accent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6" name="Ellipse 25">
            <a:extLst>
              <a:ext uri="{FF2B5EF4-FFF2-40B4-BE49-F238E27FC236}">
                <a16:creationId xmlns:a16="http://schemas.microsoft.com/office/drawing/2014/main" id="{25971949-D24F-40BC-7557-1D84749D6AD6}"/>
              </a:ext>
            </a:extLst>
          </p:cNvPr>
          <p:cNvSpPr/>
          <p:nvPr/>
        </p:nvSpPr>
        <p:spPr>
          <a:xfrm>
            <a:off x="1060880" y="5486343"/>
            <a:ext cx="126929" cy="123644"/>
          </a:xfrm>
          <a:prstGeom prst="ellipse">
            <a:avLst/>
          </a:prstGeom>
          <a:solidFill>
            <a:schemeClr val="accent1">
              <a:lumMod val="50000"/>
            </a:schemeClr>
          </a:solidFill>
          <a:ln>
            <a:solidFill>
              <a:schemeClr val="accent1">
                <a:lumMod val="50000"/>
              </a:schemeClr>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sp>
        <p:nvSpPr>
          <p:cNvPr id="27" name="Phylactère : pensées 26">
            <a:extLst>
              <a:ext uri="{FF2B5EF4-FFF2-40B4-BE49-F238E27FC236}">
                <a16:creationId xmlns:a16="http://schemas.microsoft.com/office/drawing/2014/main" id="{CF72CEC9-B016-9F43-BD8C-573610A6A378}"/>
              </a:ext>
            </a:extLst>
          </p:cNvPr>
          <p:cNvSpPr/>
          <p:nvPr/>
        </p:nvSpPr>
        <p:spPr>
          <a:xfrm>
            <a:off x="726199" y="6018468"/>
            <a:ext cx="799612" cy="599899"/>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dirty="0"/>
          </a:p>
        </p:txBody>
      </p:sp>
      <p:pic>
        <p:nvPicPr>
          <p:cNvPr id="28" name="Image 27">
            <a:extLst>
              <a:ext uri="{FF2B5EF4-FFF2-40B4-BE49-F238E27FC236}">
                <a16:creationId xmlns:a16="http://schemas.microsoft.com/office/drawing/2014/main" id="{54A6A18B-4C32-C270-4E0A-58A0E483C059}"/>
              </a:ext>
            </a:extLst>
          </p:cNvPr>
          <p:cNvPicPr>
            <a:picLocks noChangeAspect="1"/>
          </p:cNvPicPr>
          <p:nvPr/>
        </p:nvPicPr>
        <p:blipFill>
          <a:blip r:embed="rId3">
            <a:lum/>
            <a:alphaModFix/>
          </a:blip>
          <a:srcRect/>
          <a:stretch>
            <a:fillRect/>
          </a:stretch>
        </p:blipFill>
        <p:spPr>
          <a:xfrm>
            <a:off x="917293" y="6126480"/>
            <a:ext cx="470529" cy="361492"/>
          </a:xfrm>
          <a:prstGeom prst="rect">
            <a:avLst/>
          </a:prstGeom>
          <a:noFill/>
          <a:ln>
            <a:noFill/>
          </a:ln>
        </p:spPr>
      </p:pic>
      <p:sp>
        <p:nvSpPr>
          <p:cNvPr id="29" name="Phylactère : pensées 28">
            <a:extLst>
              <a:ext uri="{FF2B5EF4-FFF2-40B4-BE49-F238E27FC236}">
                <a16:creationId xmlns:a16="http://schemas.microsoft.com/office/drawing/2014/main" id="{1D5A646B-3DF5-E1D3-7DE9-8528C6B31B11}"/>
              </a:ext>
            </a:extLst>
          </p:cNvPr>
          <p:cNvSpPr/>
          <p:nvPr/>
        </p:nvSpPr>
        <p:spPr>
          <a:xfrm>
            <a:off x="726199" y="3814679"/>
            <a:ext cx="799612" cy="599899"/>
          </a:xfrm>
          <a:prstGeom prst="cloudCallout">
            <a:avLst/>
          </a:prstGeom>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fr-FR"/>
          </a:p>
        </p:txBody>
      </p:sp>
      <p:sp>
        <p:nvSpPr>
          <p:cNvPr id="38" name="Rectangle 37">
            <a:extLst>
              <a:ext uri="{FF2B5EF4-FFF2-40B4-BE49-F238E27FC236}">
                <a16:creationId xmlns:a16="http://schemas.microsoft.com/office/drawing/2014/main" id="{DF2A5FE3-D155-EAED-0E11-CCC9BE252FB6}"/>
              </a:ext>
            </a:extLst>
          </p:cNvPr>
          <p:cNvSpPr/>
          <p:nvPr/>
        </p:nvSpPr>
        <p:spPr>
          <a:xfrm>
            <a:off x="690637" y="2419916"/>
            <a:ext cx="10663163" cy="8461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9" name="Rectangle 38">
            <a:extLst>
              <a:ext uri="{FF2B5EF4-FFF2-40B4-BE49-F238E27FC236}">
                <a16:creationId xmlns:a16="http://schemas.microsoft.com/office/drawing/2014/main" id="{A1ED3E16-9E17-5FC3-CA01-25646726286D}"/>
              </a:ext>
            </a:extLst>
          </p:cNvPr>
          <p:cNvSpPr/>
          <p:nvPr/>
        </p:nvSpPr>
        <p:spPr>
          <a:xfrm>
            <a:off x="802638" y="3427817"/>
            <a:ext cx="11155682" cy="30384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70520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9" grpId="0" animBg="1"/>
      <p:bldP spid="38" grpId="0" animBg="1"/>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GB" dirty="0" err="1">
                <a:solidFill>
                  <a:schemeClr val="accent1">
                    <a:lumMod val="50000"/>
                  </a:schemeClr>
                </a:solidFill>
                <a:latin typeface="Bahnschrift SemiCondensed" panose="020B0502040204020203" pitchFamily="34" charset="0"/>
              </a:rPr>
              <a:t>Pupillométrie</a:t>
            </a:r>
            <a:endParaRPr lang="en-GB" dirty="0">
              <a:solidFill>
                <a:schemeClr val="accent1">
                  <a:lumMod val="50000"/>
                </a:schemeClr>
              </a:solidFill>
              <a:latin typeface="Bahnschrift SemiCondensed" panose="020B0502040204020203" pitchFamily="34" charset="0"/>
            </a:endParaRP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Espace réservé du numéro de diapositive 25">
            <a:extLst>
              <a:ext uri="{FF2B5EF4-FFF2-40B4-BE49-F238E27FC236}">
                <a16:creationId xmlns:a16="http://schemas.microsoft.com/office/drawing/2014/main" id="{13999446-6CDC-57C7-4AAB-8E89A56AB729}"/>
              </a:ext>
            </a:extLst>
          </p:cNvPr>
          <p:cNvSpPr>
            <a:spLocks noGrp="1"/>
          </p:cNvSpPr>
          <p:nvPr>
            <p:ph type="sldNum" sz="quarter" idx="12"/>
          </p:nvPr>
        </p:nvSpPr>
        <p:spPr/>
        <p:txBody>
          <a:bodyPr/>
          <a:lstStyle/>
          <a:p>
            <a:fld id="{DACCD566-8347-4119-86BF-A6563B5D6583}" type="slidenum">
              <a:rPr lang="fr-FR" smtClean="0"/>
              <a:t>4</a:t>
            </a:fld>
            <a:endParaRPr lang="fr-FR"/>
          </a:p>
        </p:txBody>
      </p:sp>
      <p:sp>
        <p:nvSpPr>
          <p:cNvPr id="31" name="ZoneTexte 30">
            <a:extLst>
              <a:ext uri="{FF2B5EF4-FFF2-40B4-BE49-F238E27FC236}">
                <a16:creationId xmlns:a16="http://schemas.microsoft.com/office/drawing/2014/main" id="{1C364CB3-6DFC-E881-14D9-20311C853922}"/>
              </a:ext>
            </a:extLst>
          </p:cNvPr>
          <p:cNvSpPr txBox="1"/>
          <p:nvPr/>
        </p:nvSpPr>
        <p:spPr>
          <a:xfrm>
            <a:off x="543170" y="5641533"/>
            <a:ext cx="6310141" cy="246221"/>
          </a:xfrm>
          <a:prstGeom prst="rect">
            <a:avLst/>
          </a:prstGeom>
          <a:noFill/>
        </p:spPr>
        <p:txBody>
          <a:bodyPr wrap="square">
            <a:spAutoFit/>
          </a:bodyPr>
          <a:lstStyle/>
          <a:p>
            <a:r>
              <a:rPr lang="fr-FR" sz="1000" dirty="0">
                <a:solidFill>
                  <a:schemeClr val="accent1">
                    <a:lumMod val="50000"/>
                  </a:schemeClr>
                </a:solidFill>
                <a:latin typeface="Bahnschrift Light" panose="020B0502040204020203" pitchFamily="34" charset="0"/>
              </a:rPr>
              <a:t>https://www.srlf.org/sites/www.srlf.org/files/styles/large_16_9/public/medias/images/SRLF_774787258.jpg</a:t>
            </a:r>
          </a:p>
        </p:txBody>
      </p:sp>
      <p:pic>
        <p:nvPicPr>
          <p:cNvPr id="30" name="Image 29">
            <a:extLst>
              <a:ext uri="{FF2B5EF4-FFF2-40B4-BE49-F238E27FC236}">
                <a16:creationId xmlns:a16="http://schemas.microsoft.com/office/drawing/2014/main" id="{53CB9116-37EC-FA07-9306-40A727DB49C1}"/>
              </a:ext>
            </a:extLst>
          </p:cNvPr>
          <p:cNvPicPr>
            <a:picLocks noChangeAspect="1"/>
          </p:cNvPicPr>
          <p:nvPr/>
        </p:nvPicPr>
        <p:blipFill rotWithShape="1">
          <a:blip r:embed="rId3">
            <a:extLst>
              <a:ext uri="{28A0092B-C50C-407E-A947-70E740481C1C}">
                <a14:useLocalDpi xmlns:a14="http://schemas.microsoft.com/office/drawing/2010/main" val="0"/>
              </a:ext>
            </a:extLst>
          </a:blip>
          <a:srcRect l="731" t="1037" r="924" b="1584"/>
          <a:stretch/>
        </p:blipFill>
        <p:spPr>
          <a:xfrm>
            <a:off x="589280" y="2128861"/>
            <a:ext cx="6205728" cy="3456433"/>
          </a:xfrm>
          <a:prstGeom prst="rect">
            <a:avLst/>
          </a:prstGeom>
        </p:spPr>
      </p:pic>
      <p:sp>
        <p:nvSpPr>
          <p:cNvPr id="38" name="ZoneTexte 37">
            <a:extLst>
              <a:ext uri="{FF2B5EF4-FFF2-40B4-BE49-F238E27FC236}">
                <a16:creationId xmlns:a16="http://schemas.microsoft.com/office/drawing/2014/main" id="{52CFE661-151E-BA0C-8E40-D499EDDC9E7C}"/>
              </a:ext>
            </a:extLst>
          </p:cNvPr>
          <p:cNvSpPr txBox="1"/>
          <p:nvPr/>
        </p:nvSpPr>
        <p:spPr>
          <a:xfrm>
            <a:off x="8218348" y="5154758"/>
            <a:ext cx="1951638" cy="246221"/>
          </a:xfrm>
          <a:prstGeom prst="rect">
            <a:avLst/>
          </a:prstGeom>
          <a:noFill/>
        </p:spPr>
        <p:txBody>
          <a:bodyPr wrap="square">
            <a:spAutoFit/>
          </a:bodyPr>
          <a:lstStyle/>
          <a:p>
            <a:r>
              <a:rPr lang="fr-FR" sz="1000" dirty="0">
                <a:solidFill>
                  <a:schemeClr val="accent1">
                    <a:lumMod val="50000"/>
                  </a:schemeClr>
                </a:solidFill>
                <a:latin typeface="Bahnschrift Light" panose="020B0502040204020203" pitchFamily="34" charset="0"/>
              </a:rPr>
              <a:t>SR </a:t>
            </a:r>
            <a:r>
              <a:rPr lang="fr-FR" sz="1000" dirty="0" err="1">
                <a:solidFill>
                  <a:schemeClr val="accent1">
                    <a:lumMod val="50000"/>
                  </a:schemeClr>
                </a:solidFill>
                <a:latin typeface="Bahnschrift Light" panose="020B0502040204020203" pitchFamily="34" charset="0"/>
              </a:rPr>
              <a:t>Research</a:t>
            </a:r>
            <a:r>
              <a:rPr lang="fr-FR" sz="1000" dirty="0">
                <a:solidFill>
                  <a:schemeClr val="accent1">
                    <a:lumMod val="50000"/>
                  </a:schemeClr>
                </a:solidFill>
                <a:latin typeface="Bahnschrift Light" panose="020B0502040204020203" pitchFamily="34" charset="0"/>
              </a:rPr>
              <a:t> </a:t>
            </a:r>
            <a:r>
              <a:rPr lang="fr-FR" sz="1000" dirty="0" err="1">
                <a:solidFill>
                  <a:schemeClr val="accent1">
                    <a:lumMod val="50000"/>
                  </a:schemeClr>
                </a:solidFill>
                <a:latin typeface="Bahnschrift Light" panose="020B0502040204020203" pitchFamily="34" charset="0"/>
              </a:rPr>
              <a:t>Eyelink</a:t>
            </a:r>
            <a:r>
              <a:rPr lang="fr-FR" sz="1000" dirty="0">
                <a:solidFill>
                  <a:schemeClr val="accent1">
                    <a:lumMod val="50000"/>
                  </a:schemeClr>
                </a:solidFill>
                <a:latin typeface="Bahnschrift Light" panose="020B0502040204020203" pitchFamily="34" charset="0"/>
              </a:rPr>
              <a:t> 1000 plus</a:t>
            </a:r>
          </a:p>
        </p:txBody>
      </p:sp>
      <p:pic>
        <p:nvPicPr>
          <p:cNvPr id="40" name="Image 39">
            <a:extLst>
              <a:ext uri="{FF2B5EF4-FFF2-40B4-BE49-F238E27FC236}">
                <a16:creationId xmlns:a16="http://schemas.microsoft.com/office/drawing/2014/main" id="{EE06A407-CFB3-A9BF-C940-D5E26D64B5CA}"/>
              </a:ext>
            </a:extLst>
          </p:cNvPr>
          <p:cNvPicPr>
            <a:picLocks noChangeAspect="1"/>
          </p:cNvPicPr>
          <p:nvPr/>
        </p:nvPicPr>
        <p:blipFill>
          <a:blip r:embed="rId4"/>
          <a:stretch>
            <a:fillRect/>
          </a:stretch>
        </p:blipFill>
        <p:spPr>
          <a:xfrm>
            <a:off x="7508820" y="2646058"/>
            <a:ext cx="3370694" cy="2508700"/>
          </a:xfrm>
          <a:prstGeom prst="rect">
            <a:avLst/>
          </a:prstGeom>
        </p:spPr>
      </p:pic>
    </p:spTree>
    <p:extLst>
      <p:ext uri="{BB962C8B-B14F-4D97-AF65-F5344CB8AC3E}">
        <p14:creationId xmlns:p14="http://schemas.microsoft.com/office/powerpoint/2010/main" val="268451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dirty="0">
                <a:solidFill>
                  <a:schemeClr val="accent1">
                    <a:lumMod val="50000"/>
                  </a:schemeClr>
                </a:solidFill>
                <a:latin typeface="Bahnschrift SemiCondensed" panose="020B0502040204020203" pitchFamily="34" charset="0"/>
              </a:rPr>
              <a:t>Inspiration</a:t>
            </a:r>
            <a:endParaRPr lang="en-GB" dirty="0">
              <a:solidFill>
                <a:schemeClr val="accent1">
                  <a:lumMod val="50000"/>
                </a:schemeClr>
              </a:solidFill>
              <a:latin typeface="Bahnschrift SemiCondensed" panose="020B0502040204020203" pitchFamily="34" charset="0"/>
            </a:endParaRPr>
          </a:p>
        </p:txBody>
      </p:sp>
      <p:pic>
        <p:nvPicPr>
          <p:cNvPr id="41" name="Espace réservé du contenu 40">
            <a:extLst>
              <a:ext uri="{FF2B5EF4-FFF2-40B4-BE49-F238E27FC236}">
                <a16:creationId xmlns:a16="http://schemas.microsoft.com/office/drawing/2014/main" id="{4D342374-C4CF-AA77-2BF1-A1B2DF7D42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444697" y="1883954"/>
            <a:ext cx="7302606" cy="3668486"/>
          </a:xfrm>
        </p:spPr>
      </p:pic>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ZoneTexte 41">
            <a:extLst>
              <a:ext uri="{FF2B5EF4-FFF2-40B4-BE49-F238E27FC236}">
                <a16:creationId xmlns:a16="http://schemas.microsoft.com/office/drawing/2014/main" id="{7C65857C-D2F2-A9EC-F69C-1B0C4146A692}"/>
              </a:ext>
            </a:extLst>
          </p:cNvPr>
          <p:cNvSpPr txBox="1"/>
          <p:nvPr/>
        </p:nvSpPr>
        <p:spPr>
          <a:xfrm>
            <a:off x="1823836" y="5552440"/>
            <a:ext cx="8544327" cy="307777"/>
          </a:xfrm>
          <a:prstGeom prst="rect">
            <a:avLst/>
          </a:prstGeom>
          <a:noFill/>
        </p:spPr>
        <p:txBody>
          <a:bodyPr wrap="none" rtlCol="0">
            <a:spAutoFit/>
          </a:bodyPr>
          <a:lstStyle/>
          <a:p>
            <a:r>
              <a:rPr lang="fr-FR" sz="1400" dirty="0">
                <a:solidFill>
                  <a:schemeClr val="accent1">
                    <a:lumMod val="50000"/>
                  </a:schemeClr>
                </a:solidFill>
                <a:latin typeface="Bahnschrift Light" panose="020B0502040204020203" pitchFamily="34" charset="0"/>
              </a:rPr>
              <a:t>Kay et al. (2022)</a:t>
            </a:r>
            <a:r>
              <a:rPr lang="fr-FR" sz="1400" baseline="30000" dirty="0">
                <a:solidFill>
                  <a:schemeClr val="accent1">
                    <a:lumMod val="50000"/>
                  </a:schemeClr>
                </a:solidFill>
                <a:latin typeface="Bahnschrift Light" panose="020B0502040204020203" pitchFamily="34" charset="0"/>
              </a:rPr>
              <a:t>1</a:t>
            </a:r>
            <a:r>
              <a:rPr lang="fr-FR" sz="1400" dirty="0">
                <a:solidFill>
                  <a:schemeClr val="accent1">
                    <a:lumMod val="50000"/>
                  </a:schemeClr>
                </a:solidFill>
                <a:latin typeface="Bahnschrift Light" panose="020B0502040204020203" pitchFamily="34" charset="0"/>
              </a:rPr>
              <a:t>. Figure 1.A. Protocole de l’expérience principale ; inspirée de </a:t>
            </a:r>
            <a:r>
              <a:rPr lang="fr-FR" sz="1400" dirty="0" err="1">
                <a:solidFill>
                  <a:schemeClr val="accent1">
                    <a:lumMod val="50000"/>
                  </a:schemeClr>
                </a:solidFill>
                <a:latin typeface="Bahnschrift Light" panose="020B0502040204020203" pitchFamily="34" charset="0"/>
              </a:rPr>
              <a:t>Laeng</a:t>
            </a:r>
            <a:r>
              <a:rPr lang="fr-FR" sz="1400" dirty="0">
                <a:solidFill>
                  <a:schemeClr val="accent1">
                    <a:lumMod val="50000"/>
                  </a:schemeClr>
                </a:solidFill>
                <a:latin typeface="Bahnschrift Light" panose="020B0502040204020203" pitchFamily="34" charset="0"/>
              </a:rPr>
              <a:t> &amp; </a:t>
            </a:r>
            <a:r>
              <a:rPr lang="fr-FR" sz="1400" dirty="0" err="1">
                <a:solidFill>
                  <a:schemeClr val="accent1">
                    <a:lumMod val="50000"/>
                  </a:schemeClr>
                </a:solidFill>
                <a:latin typeface="Bahnschrift Light" panose="020B0502040204020203" pitchFamily="34" charset="0"/>
              </a:rPr>
              <a:t>Sulutvedt</a:t>
            </a:r>
            <a:r>
              <a:rPr lang="fr-FR" sz="1400" dirty="0">
                <a:solidFill>
                  <a:schemeClr val="accent1">
                    <a:lumMod val="50000"/>
                  </a:schemeClr>
                </a:solidFill>
                <a:latin typeface="Bahnschrift Light" panose="020B0502040204020203" pitchFamily="34" charset="0"/>
              </a:rPr>
              <a:t> (2014)</a:t>
            </a:r>
            <a:r>
              <a:rPr lang="fr-FR" sz="1400" baseline="30000" dirty="0">
                <a:solidFill>
                  <a:schemeClr val="accent1">
                    <a:lumMod val="50000"/>
                  </a:schemeClr>
                </a:solidFill>
                <a:latin typeface="Bahnschrift Light" panose="020B0502040204020203" pitchFamily="34" charset="0"/>
              </a:rPr>
              <a:t>2</a:t>
            </a:r>
            <a:r>
              <a:rPr lang="fr-FR" sz="1400" dirty="0">
                <a:solidFill>
                  <a:schemeClr val="accent1">
                    <a:lumMod val="50000"/>
                  </a:schemeClr>
                </a:solidFill>
                <a:latin typeface="Bahnschrift Light" panose="020B0502040204020203" pitchFamily="34" charset="0"/>
              </a:rPr>
              <a:t>.</a:t>
            </a:r>
          </a:p>
        </p:txBody>
      </p:sp>
      <p:sp>
        <p:nvSpPr>
          <p:cNvPr id="3" name="Espace réservé du numéro de diapositive 2">
            <a:extLst>
              <a:ext uri="{FF2B5EF4-FFF2-40B4-BE49-F238E27FC236}">
                <a16:creationId xmlns:a16="http://schemas.microsoft.com/office/drawing/2014/main" id="{BD70EC91-DC51-6DB5-8AFC-5BA19236552D}"/>
              </a:ext>
            </a:extLst>
          </p:cNvPr>
          <p:cNvSpPr>
            <a:spLocks noGrp="1"/>
          </p:cNvSpPr>
          <p:nvPr>
            <p:ph type="sldNum" sz="quarter" idx="12"/>
          </p:nvPr>
        </p:nvSpPr>
        <p:spPr/>
        <p:txBody>
          <a:bodyPr/>
          <a:lstStyle/>
          <a:p>
            <a:fld id="{DACCD566-8347-4119-86BF-A6563B5D6583}" type="slidenum">
              <a:rPr lang="fr-FR" smtClean="0"/>
              <a:t>5</a:t>
            </a:fld>
            <a:endParaRPr lang="fr-FR"/>
          </a:p>
        </p:txBody>
      </p:sp>
      <p:sp>
        <p:nvSpPr>
          <p:cNvPr id="8" name="ZoneTexte 7">
            <a:extLst>
              <a:ext uri="{FF2B5EF4-FFF2-40B4-BE49-F238E27FC236}">
                <a16:creationId xmlns:a16="http://schemas.microsoft.com/office/drawing/2014/main" id="{2ADAE82F-4792-F8BB-A9C2-E97E5F0A8623}"/>
              </a:ext>
            </a:extLst>
          </p:cNvPr>
          <p:cNvSpPr txBox="1"/>
          <p:nvPr/>
        </p:nvSpPr>
        <p:spPr>
          <a:xfrm>
            <a:off x="781414" y="6261913"/>
            <a:ext cx="10629172" cy="553998"/>
          </a:xfrm>
          <a:prstGeom prst="rect">
            <a:avLst/>
          </a:prstGeom>
          <a:noFill/>
        </p:spPr>
        <p:txBody>
          <a:bodyPr wrap="square" rtlCol="0">
            <a:spAutoFit/>
          </a:bodyPr>
          <a:lstStyle/>
          <a:p>
            <a:r>
              <a:rPr lang="en-US" sz="1000" dirty="0">
                <a:solidFill>
                  <a:schemeClr val="accent1">
                    <a:lumMod val="50000"/>
                  </a:schemeClr>
                </a:solidFill>
                <a:latin typeface="Bahnschrift SemiLight" panose="020B0502040204020203" pitchFamily="34" charset="0"/>
              </a:rPr>
              <a:t>1</a:t>
            </a:r>
            <a:r>
              <a:rPr lang="en-US" sz="1000" dirty="0">
                <a:solidFill>
                  <a:schemeClr val="accent1">
                    <a:lumMod val="50000"/>
                  </a:schemeClr>
                </a:solidFill>
                <a:effectLst/>
                <a:latin typeface="Bahnschrift SemiLight" panose="020B0502040204020203" pitchFamily="34" charset="0"/>
              </a:rPr>
              <a:t>. </a:t>
            </a:r>
            <a:r>
              <a:rPr lang="en-US" sz="1000" dirty="0">
                <a:solidFill>
                  <a:schemeClr val="accent1">
                    <a:lumMod val="50000"/>
                  </a:schemeClr>
                </a:solidFill>
                <a:latin typeface="Bahnschrift SemiLight" panose="020B0502040204020203" pitchFamily="34" charset="0"/>
              </a:rPr>
              <a:t>Kay L, Keogh R, </a:t>
            </a:r>
            <a:r>
              <a:rPr lang="en-US" sz="1000" dirty="0" err="1">
                <a:solidFill>
                  <a:schemeClr val="accent1">
                    <a:lumMod val="50000"/>
                  </a:schemeClr>
                </a:solidFill>
                <a:latin typeface="Bahnschrift SemiLight" panose="020B0502040204020203" pitchFamily="34" charset="0"/>
              </a:rPr>
              <a:t>Andrillon</a:t>
            </a:r>
            <a:r>
              <a:rPr lang="en-US" sz="1000" dirty="0">
                <a:solidFill>
                  <a:schemeClr val="accent1">
                    <a:lumMod val="50000"/>
                  </a:schemeClr>
                </a:solidFill>
                <a:latin typeface="Bahnschrift SemiLight" panose="020B0502040204020203" pitchFamily="34" charset="0"/>
              </a:rPr>
              <a:t> T, Pearson J. The pupillary light response as a physiological index of </a:t>
            </a:r>
            <a:r>
              <a:rPr lang="en-US" sz="1000" dirty="0" err="1">
                <a:solidFill>
                  <a:schemeClr val="accent1">
                    <a:lumMod val="50000"/>
                  </a:schemeClr>
                </a:solidFill>
                <a:latin typeface="Bahnschrift SemiLight" panose="020B0502040204020203" pitchFamily="34" charset="0"/>
              </a:rPr>
              <a:t>aphantasia</a:t>
            </a:r>
            <a:r>
              <a:rPr lang="en-US" sz="1000" dirty="0">
                <a:solidFill>
                  <a:schemeClr val="accent1">
                    <a:lumMod val="50000"/>
                  </a:schemeClr>
                </a:solidFill>
                <a:latin typeface="Bahnschrift SemiLight" panose="020B0502040204020203" pitchFamily="34" charset="0"/>
              </a:rPr>
              <a:t>,</a:t>
            </a:r>
            <a:br>
              <a:rPr lang="en-US" sz="1000" dirty="0">
                <a:solidFill>
                  <a:schemeClr val="accent1">
                    <a:lumMod val="50000"/>
                  </a:schemeClr>
                </a:solidFill>
                <a:latin typeface="Bahnschrift SemiLight" panose="020B0502040204020203" pitchFamily="34" charset="0"/>
              </a:rPr>
            </a:br>
            <a:r>
              <a:rPr lang="en-US" sz="1000" dirty="0">
                <a:solidFill>
                  <a:schemeClr val="accent1">
                    <a:lumMod val="50000"/>
                  </a:schemeClr>
                </a:solidFill>
                <a:latin typeface="Bahnschrift SemiLight" panose="020B0502040204020203" pitchFamily="34" charset="0"/>
              </a:rPr>
              <a:t>sensory and phenomenological imagery strength. </a:t>
            </a:r>
            <a:r>
              <a:rPr lang="en-US" sz="1000" dirty="0" err="1">
                <a:solidFill>
                  <a:schemeClr val="accent1">
                    <a:lumMod val="50000"/>
                  </a:schemeClr>
                </a:solidFill>
                <a:latin typeface="Bahnschrift SemiLight" panose="020B0502040204020203" pitchFamily="34" charset="0"/>
              </a:rPr>
              <a:t>eLife</a:t>
            </a:r>
            <a:r>
              <a:rPr lang="en-US" sz="1000" dirty="0">
                <a:solidFill>
                  <a:schemeClr val="accent1">
                    <a:lumMod val="50000"/>
                  </a:schemeClr>
                </a:solidFill>
                <a:latin typeface="Bahnschrift SemiLight" panose="020B0502040204020203" pitchFamily="34" charset="0"/>
              </a:rPr>
              <a:t>. 2022 Mar; 11:e72484.  </a:t>
            </a:r>
          </a:p>
          <a:p>
            <a:r>
              <a:rPr lang="en-US" sz="1000" dirty="0">
                <a:solidFill>
                  <a:schemeClr val="accent1">
                    <a:lumMod val="50000"/>
                  </a:schemeClr>
                </a:solidFill>
                <a:latin typeface="Bahnschrift SemiLight" panose="020B0502040204020203" pitchFamily="34" charset="0"/>
              </a:rPr>
              <a:t>2. </a:t>
            </a:r>
            <a:r>
              <a:rPr lang="en-US" sz="1000" dirty="0" err="1">
                <a:solidFill>
                  <a:schemeClr val="accent1">
                    <a:lumMod val="50000"/>
                  </a:schemeClr>
                </a:solidFill>
                <a:latin typeface="Bahnschrift SemiLight" panose="020B0502040204020203" pitchFamily="34" charset="0"/>
              </a:rPr>
              <a:t>Laeng</a:t>
            </a:r>
            <a:r>
              <a:rPr lang="en-US" sz="1000" dirty="0">
                <a:solidFill>
                  <a:schemeClr val="accent1">
                    <a:lumMod val="50000"/>
                  </a:schemeClr>
                </a:solidFill>
                <a:latin typeface="Bahnschrift SemiLight" panose="020B0502040204020203" pitchFamily="34" charset="0"/>
              </a:rPr>
              <a:t> B, </a:t>
            </a:r>
            <a:r>
              <a:rPr lang="en-US" sz="1000" dirty="0" err="1">
                <a:solidFill>
                  <a:schemeClr val="accent1">
                    <a:lumMod val="50000"/>
                  </a:schemeClr>
                </a:solidFill>
                <a:latin typeface="Bahnschrift SemiLight" panose="020B0502040204020203" pitchFamily="34" charset="0"/>
              </a:rPr>
              <a:t>Sulutvedt</a:t>
            </a:r>
            <a:r>
              <a:rPr lang="en-US" sz="1000" dirty="0">
                <a:solidFill>
                  <a:schemeClr val="accent1">
                    <a:lumMod val="50000"/>
                  </a:schemeClr>
                </a:solidFill>
                <a:latin typeface="Bahnschrift SemiLight" panose="020B0502040204020203" pitchFamily="34" charset="0"/>
              </a:rPr>
              <a:t> U. The Eye Pupil Adjusts to Imaginary Light. Psychological Science. 2014 Jan; 25(1):188–197.</a:t>
            </a:r>
          </a:p>
        </p:txBody>
      </p:sp>
    </p:spTree>
    <p:extLst>
      <p:ext uri="{BB962C8B-B14F-4D97-AF65-F5344CB8AC3E}">
        <p14:creationId xmlns:p14="http://schemas.microsoft.com/office/powerpoint/2010/main" val="30312758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A54511F9-BD47-9150-5514-509000F8DF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5014" y="2021067"/>
            <a:ext cx="5484246" cy="2992389"/>
          </a:xfrm>
          <a:prstGeom prst="rect">
            <a:avLst/>
          </a:prstGeom>
        </p:spPr>
      </p:pic>
      <p:pic>
        <p:nvPicPr>
          <p:cNvPr id="8" name="Image 7">
            <a:extLst>
              <a:ext uri="{FF2B5EF4-FFF2-40B4-BE49-F238E27FC236}">
                <a16:creationId xmlns:a16="http://schemas.microsoft.com/office/drawing/2014/main" id="{CEF84CC0-115E-1E2B-E98B-67FB86D580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2098" y="2202980"/>
            <a:ext cx="5782302" cy="2810476"/>
          </a:xfrm>
          <a:prstGeom prst="rect">
            <a:avLst/>
          </a:prstGeom>
        </p:spPr>
      </p:pic>
      <p:sp>
        <p:nvSpPr>
          <p:cNvPr id="9" name="Titre 1">
            <a:extLst>
              <a:ext uri="{FF2B5EF4-FFF2-40B4-BE49-F238E27FC236}">
                <a16:creationId xmlns:a16="http://schemas.microsoft.com/office/drawing/2014/main" id="{1DCA836E-E548-01EA-1B9C-6987BFBFAE78}"/>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4000" dirty="0">
                <a:solidFill>
                  <a:schemeClr val="accent1">
                    <a:lumMod val="50000"/>
                  </a:schemeClr>
                </a:solidFill>
                <a:latin typeface="Bahnschrift SemiCondensed" panose="020B0502040204020203" pitchFamily="34" charset="0"/>
              </a:rPr>
              <a:t>Protocoles</a:t>
            </a:r>
            <a:endParaRPr lang="en-GB" dirty="0">
              <a:solidFill>
                <a:schemeClr val="accent1">
                  <a:lumMod val="50000"/>
                </a:schemeClr>
              </a:solidFill>
              <a:latin typeface="Bahnschrift SemiCondensed" panose="020B0502040204020203" pitchFamily="34" charset="0"/>
            </a:endParaRPr>
          </a:p>
        </p:txBody>
      </p:sp>
      <p:sp>
        <p:nvSpPr>
          <p:cNvPr id="10" name="Rectangle 9">
            <a:extLst>
              <a:ext uri="{FF2B5EF4-FFF2-40B4-BE49-F238E27FC236}">
                <a16:creationId xmlns:a16="http://schemas.microsoft.com/office/drawing/2014/main" id="{EE68FD2C-A85E-CAFB-1FB3-35C959AF3EDF}"/>
              </a:ext>
            </a:extLst>
          </p:cNvPr>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974B5951-358E-1BC6-FE89-5F236E3A8CA6}"/>
              </a:ext>
            </a:extLst>
          </p:cNvPr>
          <p:cNvSpPr/>
          <p:nvPr/>
        </p:nvSpPr>
        <p:spPr>
          <a:xfrm rot="5400000">
            <a:off x="4482456" y="3716626"/>
            <a:ext cx="3505654" cy="66872"/>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ZoneTexte 11">
            <a:extLst>
              <a:ext uri="{FF2B5EF4-FFF2-40B4-BE49-F238E27FC236}">
                <a16:creationId xmlns:a16="http://schemas.microsoft.com/office/drawing/2014/main" id="{1C88C6C3-8AD9-C668-5D6A-2383FF783FC1}"/>
              </a:ext>
            </a:extLst>
          </p:cNvPr>
          <p:cNvSpPr txBox="1"/>
          <p:nvPr/>
        </p:nvSpPr>
        <p:spPr>
          <a:xfrm>
            <a:off x="1159313" y="5079092"/>
            <a:ext cx="3749744" cy="369332"/>
          </a:xfrm>
          <a:prstGeom prst="rect">
            <a:avLst/>
          </a:prstGeom>
          <a:noFill/>
        </p:spPr>
        <p:txBody>
          <a:bodyPr wrap="none" rtlCol="0">
            <a:spAutoFit/>
          </a:bodyPr>
          <a:lstStyle/>
          <a:p>
            <a:r>
              <a:rPr lang="fr-FR" dirty="0">
                <a:solidFill>
                  <a:schemeClr val="accent1">
                    <a:lumMod val="50000"/>
                  </a:schemeClr>
                </a:solidFill>
                <a:latin typeface="Bahnschrift Light" panose="020B0502040204020203" pitchFamily="34" charset="0"/>
              </a:rPr>
              <a:t>Expérience 1 : Perception first (PF)</a:t>
            </a:r>
          </a:p>
        </p:txBody>
      </p:sp>
      <p:sp>
        <p:nvSpPr>
          <p:cNvPr id="13" name="ZoneTexte 12">
            <a:extLst>
              <a:ext uri="{FF2B5EF4-FFF2-40B4-BE49-F238E27FC236}">
                <a16:creationId xmlns:a16="http://schemas.microsoft.com/office/drawing/2014/main" id="{866781C7-B626-38B8-0345-895D3BA1A7C9}"/>
              </a:ext>
            </a:extLst>
          </p:cNvPr>
          <p:cNvSpPr txBox="1"/>
          <p:nvPr/>
        </p:nvSpPr>
        <p:spPr>
          <a:xfrm>
            <a:off x="7561509" y="5073505"/>
            <a:ext cx="3438762" cy="369332"/>
          </a:xfrm>
          <a:prstGeom prst="rect">
            <a:avLst/>
          </a:prstGeom>
          <a:noFill/>
        </p:spPr>
        <p:txBody>
          <a:bodyPr wrap="none" rtlCol="0">
            <a:spAutoFit/>
          </a:bodyPr>
          <a:lstStyle/>
          <a:p>
            <a:r>
              <a:rPr lang="fr-FR" dirty="0">
                <a:solidFill>
                  <a:schemeClr val="accent1">
                    <a:lumMod val="50000"/>
                  </a:schemeClr>
                </a:solidFill>
                <a:latin typeface="Bahnschrift Light" panose="020B0502040204020203" pitchFamily="34" charset="0"/>
              </a:rPr>
              <a:t>Expérience 2 : </a:t>
            </a:r>
            <a:r>
              <a:rPr lang="fr-FR" dirty="0" err="1">
                <a:solidFill>
                  <a:schemeClr val="accent1">
                    <a:lumMod val="50000"/>
                  </a:schemeClr>
                </a:solidFill>
                <a:latin typeface="Bahnschrift Light" panose="020B0502040204020203" pitchFamily="34" charset="0"/>
              </a:rPr>
              <a:t>Imagery</a:t>
            </a:r>
            <a:r>
              <a:rPr lang="fr-FR" dirty="0">
                <a:solidFill>
                  <a:schemeClr val="accent1">
                    <a:lumMod val="50000"/>
                  </a:schemeClr>
                </a:solidFill>
                <a:latin typeface="Bahnschrift Light" panose="020B0502040204020203" pitchFamily="34" charset="0"/>
              </a:rPr>
              <a:t> first (IF)</a:t>
            </a:r>
          </a:p>
        </p:txBody>
      </p:sp>
      <p:sp>
        <p:nvSpPr>
          <p:cNvPr id="20" name="ZoneTexte 19">
            <a:extLst>
              <a:ext uri="{FF2B5EF4-FFF2-40B4-BE49-F238E27FC236}">
                <a16:creationId xmlns:a16="http://schemas.microsoft.com/office/drawing/2014/main" id="{114C4A03-98E8-D3E7-CFC7-AD22D70B4255}"/>
              </a:ext>
            </a:extLst>
          </p:cNvPr>
          <p:cNvSpPr txBox="1"/>
          <p:nvPr/>
        </p:nvSpPr>
        <p:spPr>
          <a:xfrm flipH="1">
            <a:off x="8776963" y="5594391"/>
            <a:ext cx="2385842" cy="1200329"/>
          </a:xfrm>
          <a:prstGeom prst="rect">
            <a:avLst/>
          </a:prstGeom>
          <a:noFill/>
        </p:spPr>
        <p:txBody>
          <a:bodyPr wrap="square" rtlCol="0">
            <a:spAutoFit/>
          </a:bodyPr>
          <a:lstStyle/>
          <a:p>
            <a:r>
              <a:rPr lang="fr-FR" dirty="0">
                <a:solidFill>
                  <a:schemeClr val="accent1">
                    <a:lumMod val="50000"/>
                  </a:schemeClr>
                </a:solidFill>
                <a:latin typeface="Bahnschrift Light" panose="020B0502040204020203" pitchFamily="34" charset="0"/>
              </a:rPr>
              <a:t>-   </a:t>
            </a:r>
            <a:r>
              <a:rPr lang="fr-FR" dirty="0">
                <a:solidFill>
                  <a:schemeClr val="accent1">
                    <a:lumMod val="50000"/>
                  </a:schemeClr>
                </a:solidFill>
                <a:latin typeface="Bahnschrift SemiBold" panose="020B0502040204020203" pitchFamily="34" charset="0"/>
              </a:rPr>
              <a:t>Taille de la pupille</a:t>
            </a:r>
          </a:p>
          <a:p>
            <a:r>
              <a:rPr lang="fr-FR" dirty="0">
                <a:solidFill>
                  <a:schemeClr val="accent1">
                    <a:lumMod val="50000"/>
                  </a:schemeClr>
                </a:solidFill>
                <a:latin typeface="Bahnschrift Light" panose="020B0502040204020203" pitchFamily="34" charset="0"/>
              </a:rPr>
              <a:t>-   Position du regard</a:t>
            </a:r>
          </a:p>
          <a:p>
            <a:pPr marL="285750" indent="-285750">
              <a:buFontTx/>
              <a:buChar char="-"/>
            </a:pPr>
            <a:r>
              <a:rPr lang="fr-FR" dirty="0">
                <a:solidFill>
                  <a:schemeClr val="accent1">
                    <a:lumMod val="50000"/>
                  </a:schemeClr>
                </a:solidFill>
                <a:latin typeface="Bahnschrift SemiBold" panose="020B0502040204020203" pitchFamily="34" charset="0"/>
              </a:rPr>
              <a:t>Mesure de vivacité</a:t>
            </a:r>
          </a:p>
          <a:p>
            <a:pPr marL="285750" indent="-285750">
              <a:buFontTx/>
              <a:buChar char="-"/>
            </a:pPr>
            <a:r>
              <a:rPr lang="fr-FR" dirty="0">
                <a:solidFill>
                  <a:schemeClr val="accent1">
                    <a:lumMod val="50000"/>
                  </a:schemeClr>
                </a:solidFill>
                <a:latin typeface="Bahnschrift SemiBold" panose="020B0502040204020203" pitchFamily="34" charset="0"/>
              </a:rPr>
              <a:t>QMI</a:t>
            </a:r>
          </a:p>
        </p:txBody>
      </p:sp>
      <p:pic>
        <p:nvPicPr>
          <p:cNvPr id="22" name="Image 21">
            <a:extLst>
              <a:ext uri="{FF2B5EF4-FFF2-40B4-BE49-F238E27FC236}">
                <a16:creationId xmlns:a16="http://schemas.microsoft.com/office/drawing/2014/main" id="{C0872AE9-E150-FC01-0174-1DC69B62585B}"/>
              </a:ext>
            </a:extLst>
          </p:cNvPr>
          <p:cNvPicPr>
            <a:picLocks noChangeAspect="1"/>
          </p:cNvPicPr>
          <p:nvPr/>
        </p:nvPicPr>
        <p:blipFill rotWithShape="1">
          <a:blip r:embed="rId4">
            <a:extLst>
              <a:ext uri="{28A0092B-C50C-407E-A947-70E740481C1C}">
                <a14:useLocalDpi xmlns:a14="http://schemas.microsoft.com/office/drawing/2010/main" val="0"/>
              </a:ext>
            </a:extLst>
          </a:blip>
          <a:srcRect l="23215" t="67147" r="69581" b="26202"/>
          <a:stretch/>
        </p:blipFill>
        <p:spPr>
          <a:xfrm>
            <a:off x="7725080" y="3898435"/>
            <a:ext cx="416560" cy="186928"/>
          </a:xfrm>
          <a:prstGeom prst="rect">
            <a:avLst/>
          </a:prstGeom>
        </p:spPr>
      </p:pic>
      <p:sp>
        <p:nvSpPr>
          <p:cNvPr id="24" name="ZoneTexte 23">
            <a:extLst>
              <a:ext uri="{FF2B5EF4-FFF2-40B4-BE49-F238E27FC236}">
                <a16:creationId xmlns:a16="http://schemas.microsoft.com/office/drawing/2014/main" id="{ECDBE8DA-0E45-9F70-029B-A8CC7503ED6A}"/>
              </a:ext>
            </a:extLst>
          </p:cNvPr>
          <p:cNvSpPr txBox="1"/>
          <p:nvPr/>
        </p:nvSpPr>
        <p:spPr>
          <a:xfrm flipH="1">
            <a:off x="8141640" y="6353177"/>
            <a:ext cx="474040" cy="369332"/>
          </a:xfrm>
          <a:prstGeom prst="rect">
            <a:avLst/>
          </a:prstGeom>
          <a:noFill/>
        </p:spPr>
        <p:txBody>
          <a:bodyPr wrap="square" rtlCol="0">
            <a:spAutoFit/>
          </a:bodyPr>
          <a:lstStyle/>
          <a:p>
            <a:r>
              <a:rPr lang="fr-FR" dirty="0">
                <a:solidFill>
                  <a:schemeClr val="accent1">
                    <a:lumMod val="50000"/>
                  </a:schemeClr>
                </a:solidFill>
                <a:latin typeface="Bahnschrift SemiBold" panose="020B0502040204020203" pitchFamily="34" charset="0"/>
              </a:rPr>
              <a:t>VD</a:t>
            </a:r>
          </a:p>
        </p:txBody>
      </p:sp>
      <p:pic>
        <p:nvPicPr>
          <p:cNvPr id="26" name="Graphique 25" descr="Règle">
            <a:extLst>
              <a:ext uri="{FF2B5EF4-FFF2-40B4-BE49-F238E27FC236}">
                <a16:creationId xmlns:a16="http://schemas.microsoft.com/office/drawing/2014/main" id="{61AA8D52-52C0-EB8E-9830-CB2C10EC801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046013" y="5691757"/>
            <a:ext cx="704313" cy="704313"/>
          </a:xfrm>
          <a:prstGeom prst="rect">
            <a:avLst/>
          </a:prstGeom>
        </p:spPr>
      </p:pic>
      <p:sp>
        <p:nvSpPr>
          <p:cNvPr id="29" name="ZoneTexte 28">
            <a:extLst>
              <a:ext uri="{FF2B5EF4-FFF2-40B4-BE49-F238E27FC236}">
                <a16:creationId xmlns:a16="http://schemas.microsoft.com/office/drawing/2014/main" id="{ACF44946-523A-F2C8-875A-3124A9CBCEE7}"/>
              </a:ext>
            </a:extLst>
          </p:cNvPr>
          <p:cNvSpPr txBox="1"/>
          <p:nvPr/>
        </p:nvSpPr>
        <p:spPr>
          <a:xfrm flipH="1">
            <a:off x="5385137" y="5533504"/>
            <a:ext cx="2088921" cy="923330"/>
          </a:xfrm>
          <a:prstGeom prst="rect">
            <a:avLst/>
          </a:prstGeom>
          <a:noFill/>
        </p:spPr>
        <p:txBody>
          <a:bodyPr wrap="square" rtlCol="0">
            <a:spAutoFit/>
          </a:bodyPr>
          <a:lstStyle/>
          <a:p>
            <a:r>
              <a:rPr lang="fr-FR" dirty="0">
                <a:solidFill>
                  <a:schemeClr val="accent1">
                    <a:lumMod val="50000"/>
                  </a:schemeClr>
                </a:solidFill>
                <a:latin typeface="Bahnschrift Light" panose="020B0502040204020203" pitchFamily="34" charset="0"/>
              </a:rPr>
              <a:t>-   </a:t>
            </a:r>
            <a:r>
              <a:rPr lang="fr-FR" dirty="0">
                <a:solidFill>
                  <a:schemeClr val="accent1">
                    <a:lumMod val="50000"/>
                  </a:schemeClr>
                </a:solidFill>
                <a:latin typeface="Bahnschrift SemiBold" panose="020B0502040204020203" pitchFamily="34" charset="0"/>
              </a:rPr>
              <a:t>Phases</a:t>
            </a:r>
          </a:p>
          <a:p>
            <a:r>
              <a:rPr lang="fr-FR" dirty="0">
                <a:solidFill>
                  <a:schemeClr val="accent1">
                    <a:lumMod val="50000"/>
                  </a:schemeClr>
                </a:solidFill>
                <a:latin typeface="Bahnschrift Light" panose="020B0502040204020203" pitchFamily="34" charset="0"/>
              </a:rPr>
              <a:t>-   </a:t>
            </a:r>
            <a:r>
              <a:rPr lang="fr-FR" dirty="0">
                <a:solidFill>
                  <a:schemeClr val="accent1">
                    <a:lumMod val="50000"/>
                  </a:schemeClr>
                </a:solidFill>
                <a:latin typeface="Bahnschrift SemiBold" panose="020B0502040204020203" pitchFamily="34" charset="0"/>
              </a:rPr>
              <a:t>Luminance des stimuli</a:t>
            </a:r>
          </a:p>
        </p:txBody>
      </p:sp>
      <p:sp>
        <p:nvSpPr>
          <p:cNvPr id="30" name="ZoneTexte 29">
            <a:extLst>
              <a:ext uri="{FF2B5EF4-FFF2-40B4-BE49-F238E27FC236}">
                <a16:creationId xmlns:a16="http://schemas.microsoft.com/office/drawing/2014/main" id="{E546A286-E4A5-1205-34BC-258582AB0874}"/>
              </a:ext>
            </a:extLst>
          </p:cNvPr>
          <p:cNvSpPr txBox="1"/>
          <p:nvPr/>
        </p:nvSpPr>
        <p:spPr>
          <a:xfrm>
            <a:off x="4834613" y="6333055"/>
            <a:ext cx="397912" cy="369332"/>
          </a:xfrm>
          <a:prstGeom prst="rect">
            <a:avLst/>
          </a:prstGeom>
          <a:noFill/>
        </p:spPr>
        <p:txBody>
          <a:bodyPr wrap="square" rtlCol="0">
            <a:spAutoFit/>
          </a:bodyPr>
          <a:lstStyle/>
          <a:p>
            <a:r>
              <a:rPr lang="fr-FR" dirty="0">
                <a:solidFill>
                  <a:schemeClr val="accent1">
                    <a:lumMod val="50000"/>
                  </a:schemeClr>
                </a:solidFill>
                <a:latin typeface="Bahnschrift SemiBold" panose="020B0502040204020203" pitchFamily="34" charset="0"/>
              </a:rPr>
              <a:t>VI</a:t>
            </a:r>
          </a:p>
        </p:txBody>
      </p:sp>
      <p:sp>
        <p:nvSpPr>
          <p:cNvPr id="2" name="Espace réservé du numéro de diapositive 1">
            <a:extLst>
              <a:ext uri="{FF2B5EF4-FFF2-40B4-BE49-F238E27FC236}">
                <a16:creationId xmlns:a16="http://schemas.microsoft.com/office/drawing/2014/main" id="{09E4C464-6C51-42BD-97E5-763ABACADE95}"/>
              </a:ext>
            </a:extLst>
          </p:cNvPr>
          <p:cNvSpPr>
            <a:spLocks noGrp="1"/>
          </p:cNvSpPr>
          <p:nvPr>
            <p:ph type="sldNum" sz="quarter" idx="12"/>
          </p:nvPr>
        </p:nvSpPr>
        <p:spPr/>
        <p:txBody>
          <a:bodyPr/>
          <a:lstStyle/>
          <a:p>
            <a:fld id="{DACCD566-8347-4119-86BF-A6563B5D6583}" type="slidenum">
              <a:rPr lang="fr-FR" smtClean="0"/>
              <a:t>6</a:t>
            </a:fld>
            <a:endParaRPr lang="fr-FR" dirty="0"/>
          </a:p>
        </p:txBody>
      </p:sp>
      <p:pic>
        <p:nvPicPr>
          <p:cNvPr id="7" name="Graphique 6" descr="Verrouiller">
            <a:extLst>
              <a:ext uri="{FF2B5EF4-FFF2-40B4-BE49-F238E27FC236}">
                <a16:creationId xmlns:a16="http://schemas.microsoft.com/office/drawing/2014/main" id="{AC7AD9F3-DC40-0E65-556C-C04970C7571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 y="5622227"/>
            <a:ext cx="730950" cy="730950"/>
          </a:xfrm>
          <a:prstGeom prst="rect">
            <a:avLst/>
          </a:prstGeom>
        </p:spPr>
      </p:pic>
      <p:sp>
        <p:nvSpPr>
          <p:cNvPr id="23" name="ZoneTexte 22">
            <a:extLst>
              <a:ext uri="{FF2B5EF4-FFF2-40B4-BE49-F238E27FC236}">
                <a16:creationId xmlns:a16="http://schemas.microsoft.com/office/drawing/2014/main" id="{AAD8B1B1-712D-0185-EEF6-C3B51E6F1386}"/>
              </a:ext>
            </a:extLst>
          </p:cNvPr>
          <p:cNvSpPr txBox="1"/>
          <p:nvPr/>
        </p:nvSpPr>
        <p:spPr>
          <a:xfrm>
            <a:off x="979115" y="6328457"/>
            <a:ext cx="477439" cy="369332"/>
          </a:xfrm>
          <a:prstGeom prst="rect">
            <a:avLst/>
          </a:prstGeom>
          <a:noFill/>
        </p:spPr>
        <p:txBody>
          <a:bodyPr wrap="square" rtlCol="0">
            <a:spAutoFit/>
          </a:bodyPr>
          <a:lstStyle/>
          <a:p>
            <a:r>
              <a:rPr lang="fr-FR" dirty="0">
                <a:solidFill>
                  <a:schemeClr val="accent1">
                    <a:lumMod val="50000"/>
                  </a:schemeClr>
                </a:solidFill>
                <a:latin typeface="Bahnschrift SemiBold" panose="020B0502040204020203" pitchFamily="34" charset="0"/>
              </a:rPr>
              <a:t>VC</a:t>
            </a:r>
          </a:p>
        </p:txBody>
      </p:sp>
      <p:sp>
        <p:nvSpPr>
          <p:cNvPr id="25" name="ZoneTexte 24">
            <a:extLst>
              <a:ext uri="{FF2B5EF4-FFF2-40B4-BE49-F238E27FC236}">
                <a16:creationId xmlns:a16="http://schemas.microsoft.com/office/drawing/2014/main" id="{3FC4B412-2A6E-AEFA-DF54-1546567D8099}"/>
              </a:ext>
            </a:extLst>
          </p:cNvPr>
          <p:cNvSpPr txBox="1"/>
          <p:nvPr/>
        </p:nvSpPr>
        <p:spPr>
          <a:xfrm flipH="1">
            <a:off x="1540466" y="5605054"/>
            <a:ext cx="2695751" cy="923330"/>
          </a:xfrm>
          <a:prstGeom prst="rect">
            <a:avLst/>
          </a:prstGeom>
          <a:noFill/>
        </p:spPr>
        <p:txBody>
          <a:bodyPr wrap="square" rtlCol="0">
            <a:spAutoFit/>
          </a:bodyPr>
          <a:lstStyle/>
          <a:p>
            <a:pPr marL="285750" indent="-285750">
              <a:buFontTx/>
              <a:buChar char="-"/>
            </a:pPr>
            <a:r>
              <a:rPr lang="fr-FR" dirty="0">
                <a:solidFill>
                  <a:schemeClr val="accent1">
                    <a:lumMod val="50000"/>
                  </a:schemeClr>
                </a:solidFill>
                <a:latin typeface="Bahnschrift Light" panose="020B0502040204020203" pitchFamily="34" charset="0"/>
              </a:rPr>
              <a:t>Luminance du box</a:t>
            </a:r>
          </a:p>
          <a:p>
            <a:pPr marL="285750" indent="-285750">
              <a:buFontTx/>
              <a:buChar char="-"/>
            </a:pPr>
            <a:r>
              <a:rPr lang="fr-FR" dirty="0">
                <a:solidFill>
                  <a:schemeClr val="accent1">
                    <a:lumMod val="50000"/>
                  </a:schemeClr>
                </a:solidFill>
                <a:latin typeface="Bahnschrift Light" panose="020B0502040204020203" pitchFamily="34" charset="0"/>
              </a:rPr>
              <a:t>Luminance de l’écran</a:t>
            </a:r>
          </a:p>
          <a:p>
            <a:pPr marL="285750" indent="-285750">
              <a:buFontTx/>
              <a:buChar char="-"/>
            </a:pPr>
            <a:r>
              <a:rPr lang="fr-FR" dirty="0">
                <a:solidFill>
                  <a:schemeClr val="accent1">
                    <a:lumMod val="50000"/>
                  </a:schemeClr>
                </a:solidFill>
                <a:latin typeface="Bahnschrift Light" panose="020B0502040204020203" pitchFamily="34" charset="0"/>
              </a:rPr>
              <a:t>Orientation</a:t>
            </a:r>
          </a:p>
        </p:txBody>
      </p:sp>
      <p:sp>
        <p:nvSpPr>
          <p:cNvPr id="27" name="Rectangle 26">
            <a:extLst>
              <a:ext uri="{FF2B5EF4-FFF2-40B4-BE49-F238E27FC236}">
                <a16:creationId xmlns:a16="http://schemas.microsoft.com/office/drawing/2014/main" id="{94DE337F-C8E7-683A-32FF-ECC6F9E19864}"/>
              </a:ext>
            </a:extLst>
          </p:cNvPr>
          <p:cNvSpPr/>
          <p:nvPr/>
        </p:nvSpPr>
        <p:spPr>
          <a:xfrm flipV="1">
            <a:off x="1616702" y="5513044"/>
            <a:ext cx="8958596" cy="45719"/>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que 3" descr="Épingler">
            <a:extLst>
              <a:ext uri="{FF2B5EF4-FFF2-40B4-BE49-F238E27FC236}">
                <a16:creationId xmlns:a16="http://schemas.microsoft.com/office/drawing/2014/main" id="{5682D00B-8CC1-4C84-50BE-BDE630A08E4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4615323" y="5678437"/>
            <a:ext cx="730951" cy="730951"/>
          </a:xfrm>
          <a:prstGeom prst="rect">
            <a:avLst/>
          </a:prstGeom>
        </p:spPr>
      </p:pic>
    </p:spTree>
    <p:extLst>
      <p:ext uri="{BB962C8B-B14F-4D97-AF65-F5344CB8AC3E}">
        <p14:creationId xmlns:p14="http://schemas.microsoft.com/office/powerpoint/2010/main" val="141501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20" grpId="0"/>
      <p:bldP spid="24" grpId="0"/>
      <p:bldP spid="29" grpId="0"/>
      <p:bldP spid="30" grpId="0"/>
      <p:bldP spid="23" grpId="0"/>
      <p:bldP spid="25" grpId="0"/>
      <p:bldP spid="2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dirty="0">
                <a:solidFill>
                  <a:schemeClr val="accent1">
                    <a:lumMod val="50000"/>
                  </a:schemeClr>
                </a:solidFill>
                <a:latin typeface="Bahnschrift SemiCondensed" panose="020B0502040204020203" pitchFamily="34" charset="0"/>
              </a:rPr>
              <a:t>Hypothèses</a:t>
            </a:r>
            <a:endParaRPr lang="en-GB" dirty="0">
              <a:solidFill>
                <a:schemeClr val="accent1">
                  <a:lumMod val="50000"/>
                </a:schemeClr>
              </a:solidFill>
              <a:latin typeface="Bahnschrift SemiCondensed" panose="020B0502040204020203" pitchFamily="34" charset="0"/>
            </a:endParaRPr>
          </a:p>
        </p:txBody>
      </p:sp>
      <p:sp>
        <p:nvSpPr>
          <p:cNvPr id="3" name="Espace réservé du contenu 2"/>
          <p:cNvSpPr>
            <a:spLocks noGrp="1"/>
          </p:cNvSpPr>
          <p:nvPr>
            <p:ph idx="1"/>
          </p:nvPr>
        </p:nvSpPr>
        <p:spPr>
          <a:xfrm>
            <a:off x="822958" y="1825625"/>
            <a:ext cx="10160002" cy="4351338"/>
          </a:xfrm>
        </p:spPr>
        <p:txBody>
          <a:bodyPr>
            <a:normAutofit fontScale="92500" lnSpcReduction="10000"/>
          </a:bodyPr>
          <a:lstStyle/>
          <a:p>
            <a:endParaRPr lang="fr-FR" dirty="0">
              <a:solidFill>
                <a:schemeClr val="accent1">
                  <a:lumMod val="50000"/>
                </a:schemeClr>
              </a:solidFill>
              <a:latin typeface="Bahnschrift Light" panose="020B0502040204020203" pitchFamily="34" charset="0"/>
            </a:endParaRPr>
          </a:p>
          <a:p>
            <a:r>
              <a:rPr lang="fr-FR" dirty="0">
                <a:solidFill>
                  <a:schemeClr val="accent1">
                    <a:lumMod val="50000"/>
                  </a:schemeClr>
                </a:solidFill>
                <a:latin typeface="Bahnschrift Light" panose="020B0502040204020203" pitchFamily="34" charset="0"/>
              </a:rPr>
              <a:t>La pupille réagit différemment pendant l’imagerie visuelle mentale en fonction des conditions.</a:t>
            </a:r>
          </a:p>
          <a:p>
            <a:pPr lvl="1"/>
            <a:endParaRPr lang="fr-FR" dirty="0">
              <a:solidFill>
                <a:schemeClr val="accent1">
                  <a:lumMod val="50000"/>
                </a:schemeClr>
              </a:solidFill>
              <a:latin typeface="Bahnschrift Light" panose="020B0502040204020203" pitchFamily="34" charset="0"/>
            </a:endParaRPr>
          </a:p>
          <a:p>
            <a:r>
              <a:rPr lang="fr-FR" dirty="0">
                <a:solidFill>
                  <a:schemeClr val="accent1">
                    <a:lumMod val="50000"/>
                  </a:schemeClr>
                </a:solidFill>
                <a:latin typeface="Bahnschrift Light" panose="020B0502040204020203" pitchFamily="34" charset="0"/>
              </a:rPr>
              <a:t>Plus une personne rapporte avoir une forte imagerie visuelle mentale et plus la modification de la taille de sa pupille sera importante lors des phases d’imagination, dans le sens prédit par la perception.</a:t>
            </a:r>
          </a:p>
          <a:p>
            <a:pPr lvl="1"/>
            <a:endParaRPr lang="fr-FR" dirty="0">
              <a:solidFill>
                <a:schemeClr val="accent1">
                  <a:lumMod val="50000"/>
                </a:schemeClr>
              </a:solidFill>
              <a:latin typeface="Bahnschrift Light" panose="020B0502040204020203" pitchFamily="34" charset="0"/>
            </a:endParaRPr>
          </a:p>
          <a:p>
            <a:r>
              <a:rPr lang="fr-FR" dirty="0">
                <a:solidFill>
                  <a:schemeClr val="accent1">
                    <a:lumMod val="50000"/>
                  </a:schemeClr>
                </a:solidFill>
                <a:latin typeface="Bahnschrift Light" panose="020B0502040204020203" pitchFamily="34" charset="0"/>
              </a:rPr>
              <a:t>La force de l’imagerie visuelle rapportée pendant l’expérience est positivement corrélée à celle rapportée après l’expérience.</a:t>
            </a: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Graphique 6" descr="Œil">
            <a:extLst>
              <a:ext uri="{FF2B5EF4-FFF2-40B4-BE49-F238E27FC236}">
                <a16:creationId xmlns:a16="http://schemas.microsoft.com/office/drawing/2014/main" id="{9ACE7E80-18FF-9A6F-82F4-970B2E55E06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896600" y="2144078"/>
            <a:ext cx="914400" cy="914400"/>
          </a:xfrm>
          <a:prstGeom prst="rect">
            <a:avLst/>
          </a:prstGeom>
        </p:spPr>
      </p:pic>
      <p:pic>
        <p:nvPicPr>
          <p:cNvPr id="9" name="Graphique 8" descr="Tête avec engrenages">
            <a:extLst>
              <a:ext uri="{FF2B5EF4-FFF2-40B4-BE49-F238E27FC236}">
                <a16:creationId xmlns:a16="http://schemas.microsoft.com/office/drawing/2014/main" id="{B54874E7-36D1-E796-6F10-C52AC2368F5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896600" y="3429000"/>
            <a:ext cx="914400" cy="914400"/>
          </a:xfrm>
          <a:prstGeom prst="rect">
            <a:avLst/>
          </a:prstGeom>
        </p:spPr>
      </p:pic>
      <p:pic>
        <p:nvPicPr>
          <p:cNvPr id="11" name="Graphique 10" descr="Tendance à la hausse">
            <a:extLst>
              <a:ext uri="{FF2B5EF4-FFF2-40B4-BE49-F238E27FC236}">
                <a16:creationId xmlns:a16="http://schemas.microsoft.com/office/drawing/2014/main" id="{77F6508A-25B3-FAF5-5E12-64AC15120F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891517" y="5000784"/>
            <a:ext cx="914400" cy="914400"/>
          </a:xfrm>
          <a:prstGeom prst="rect">
            <a:avLst/>
          </a:prstGeom>
        </p:spPr>
      </p:pic>
      <p:sp>
        <p:nvSpPr>
          <p:cNvPr id="5" name="Espace réservé du numéro de diapositive 4">
            <a:extLst>
              <a:ext uri="{FF2B5EF4-FFF2-40B4-BE49-F238E27FC236}">
                <a16:creationId xmlns:a16="http://schemas.microsoft.com/office/drawing/2014/main" id="{D16EE22C-FAC2-DFD5-169E-F2FC3621D6F7}"/>
              </a:ext>
            </a:extLst>
          </p:cNvPr>
          <p:cNvSpPr>
            <a:spLocks noGrp="1"/>
          </p:cNvSpPr>
          <p:nvPr>
            <p:ph type="sldNum" sz="quarter" idx="12"/>
          </p:nvPr>
        </p:nvSpPr>
        <p:spPr/>
        <p:txBody>
          <a:bodyPr/>
          <a:lstStyle/>
          <a:p>
            <a:fld id="{DACCD566-8347-4119-86BF-A6563B5D6583}" type="slidenum">
              <a:rPr lang="fr-FR" smtClean="0"/>
              <a:t>7</a:t>
            </a:fld>
            <a:endParaRPr lang="fr-FR"/>
          </a:p>
        </p:txBody>
      </p:sp>
      <p:sp>
        <p:nvSpPr>
          <p:cNvPr id="10" name="Rectangle 9">
            <a:extLst>
              <a:ext uri="{FF2B5EF4-FFF2-40B4-BE49-F238E27FC236}">
                <a16:creationId xmlns:a16="http://schemas.microsoft.com/office/drawing/2014/main" id="{1256018F-F72B-BB07-7A49-F5CD3B37155D}"/>
              </a:ext>
            </a:extLst>
          </p:cNvPr>
          <p:cNvSpPr/>
          <p:nvPr/>
        </p:nvSpPr>
        <p:spPr>
          <a:xfrm>
            <a:off x="853442" y="3177540"/>
            <a:ext cx="10988042" cy="16884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Rectangle 11">
            <a:extLst>
              <a:ext uri="{FF2B5EF4-FFF2-40B4-BE49-F238E27FC236}">
                <a16:creationId xmlns:a16="http://schemas.microsoft.com/office/drawing/2014/main" id="{79BEBF50-462F-F7B8-E23E-256A29610054}"/>
              </a:ext>
            </a:extLst>
          </p:cNvPr>
          <p:cNvSpPr/>
          <p:nvPr/>
        </p:nvSpPr>
        <p:spPr>
          <a:xfrm>
            <a:off x="838200" y="4633913"/>
            <a:ext cx="10988042" cy="14528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305719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Titre 1">
            <a:extLst>
              <a:ext uri="{FF2B5EF4-FFF2-40B4-BE49-F238E27FC236}">
                <a16:creationId xmlns:a16="http://schemas.microsoft.com/office/drawing/2014/main" id="{96A157A8-EA83-B584-11CF-4EF115E6B246}"/>
              </a:ext>
            </a:extLst>
          </p:cNvPr>
          <p:cNvSpPr>
            <a:spLocks noGrp="1"/>
          </p:cNvSpPr>
          <p:nvPr>
            <p:ph type="title"/>
          </p:nvPr>
        </p:nvSpPr>
        <p:spPr>
          <a:xfrm>
            <a:off x="838200" y="365125"/>
            <a:ext cx="10515600" cy="1325563"/>
          </a:xfrm>
        </p:spPr>
        <p:txBody>
          <a:bodyPr/>
          <a:lstStyle/>
          <a:p>
            <a:r>
              <a:rPr lang="en-GB" dirty="0" err="1">
                <a:solidFill>
                  <a:schemeClr val="accent1">
                    <a:lumMod val="50000"/>
                  </a:schemeClr>
                </a:solidFill>
                <a:latin typeface="Bahnschrift SemiCondensed" panose="020B0502040204020203" pitchFamily="34" charset="0"/>
              </a:rPr>
              <a:t>Répartition</a:t>
            </a:r>
            <a:r>
              <a:rPr lang="en-GB" dirty="0">
                <a:solidFill>
                  <a:schemeClr val="accent1">
                    <a:lumMod val="50000"/>
                  </a:schemeClr>
                </a:solidFill>
                <a:latin typeface="Bahnschrift SemiCondensed" panose="020B0502040204020203" pitchFamily="34" charset="0"/>
              </a:rPr>
              <a:t> de </a:t>
            </a:r>
            <a:r>
              <a:rPr lang="en-GB" dirty="0" err="1">
                <a:solidFill>
                  <a:schemeClr val="accent1">
                    <a:lumMod val="50000"/>
                  </a:schemeClr>
                </a:solidFill>
                <a:latin typeface="Bahnschrift SemiCondensed" panose="020B0502040204020203" pitchFamily="34" charset="0"/>
              </a:rPr>
              <a:t>l’imagerie</a:t>
            </a:r>
            <a:r>
              <a:rPr lang="en-GB" dirty="0">
                <a:solidFill>
                  <a:schemeClr val="accent1">
                    <a:lumMod val="50000"/>
                  </a:schemeClr>
                </a:solidFill>
                <a:latin typeface="Bahnschrift SemiCondensed" panose="020B0502040204020203" pitchFamily="34" charset="0"/>
              </a:rPr>
              <a:t> </a:t>
            </a:r>
            <a:r>
              <a:rPr lang="en-GB" dirty="0" err="1">
                <a:solidFill>
                  <a:schemeClr val="accent1">
                    <a:lumMod val="50000"/>
                  </a:schemeClr>
                </a:solidFill>
                <a:latin typeface="Bahnschrift SemiCondensed" panose="020B0502040204020203" pitchFamily="34" charset="0"/>
              </a:rPr>
              <a:t>visuelle</a:t>
            </a:r>
            <a:r>
              <a:rPr lang="en-GB" dirty="0">
                <a:solidFill>
                  <a:schemeClr val="accent1">
                    <a:lumMod val="50000"/>
                  </a:schemeClr>
                </a:solidFill>
                <a:latin typeface="Bahnschrift SemiCondensed" panose="020B0502040204020203" pitchFamily="34" charset="0"/>
              </a:rPr>
              <a:t> </a:t>
            </a:r>
            <a:r>
              <a:rPr lang="en-GB" dirty="0" err="1">
                <a:solidFill>
                  <a:schemeClr val="accent1">
                    <a:lumMod val="50000"/>
                  </a:schemeClr>
                </a:solidFill>
                <a:latin typeface="Bahnschrift SemiCondensed" panose="020B0502040204020203" pitchFamily="34" charset="0"/>
              </a:rPr>
              <a:t>mentale</a:t>
            </a:r>
            <a:r>
              <a:rPr lang="en-GB" dirty="0">
                <a:solidFill>
                  <a:schemeClr val="accent1">
                    <a:lumMod val="50000"/>
                  </a:schemeClr>
                </a:solidFill>
                <a:latin typeface="Bahnschrift SemiCondensed" panose="020B0502040204020203" pitchFamily="34" charset="0"/>
              </a:rPr>
              <a:t> </a:t>
            </a:r>
            <a:br>
              <a:rPr lang="en-GB" dirty="0">
                <a:solidFill>
                  <a:schemeClr val="accent1">
                    <a:lumMod val="50000"/>
                  </a:schemeClr>
                </a:solidFill>
                <a:latin typeface="Bahnschrift SemiCondensed" panose="020B0502040204020203" pitchFamily="34" charset="0"/>
              </a:rPr>
            </a:br>
            <a:r>
              <a:rPr lang="en-GB" dirty="0">
                <a:solidFill>
                  <a:schemeClr val="accent1">
                    <a:lumMod val="50000"/>
                  </a:schemeClr>
                </a:solidFill>
                <a:latin typeface="Bahnschrift SemiCondensed" panose="020B0502040204020203" pitchFamily="34" charset="0"/>
              </a:rPr>
              <a:t>dans </a:t>
            </a:r>
            <a:r>
              <a:rPr lang="en-GB" dirty="0" err="1">
                <a:solidFill>
                  <a:schemeClr val="accent1">
                    <a:lumMod val="50000"/>
                  </a:schemeClr>
                </a:solidFill>
                <a:latin typeface="Bahnschrift SemiCondensed" panose="020B0502040204020203" pitchFamily="34" charset="0"/>
              </a:rPr>
              <a:t>différentes</a:t>
            </a:r>
            <a:r>
              <a:rPr lang="en-GB" dirty="0">
                <a:solidFill>
                  <a:schemeClr val="accent1">
                    <a:lumMod val="50000"/>
                  </a:schemeClr>
                </a:solidFill>
                <a:latin typeface="Bahnschrift SemiCondensed" panose="020B0502040204020203" pitchFamily="34" charset="0"/>
              </a:rPr>
              <a:t> populations</a:t>
            </a:r>
          </a:p>
        </p:txBody>
      </p:sp>
      <p:sp>
        <p:nvSpPr>
          <p:cNvPr id="127" name="Rectangle 126">
            <a:extLst>
              <a:ext uri="{FF2B5EF4-FFF2-40B4-BE49-F238E27FC236}">
                <a16:creationId xmlns:a16="http://schemas.microsoft.com/office/drawing/2014/main" id="{BB13D7AC-4616-FE59-E5F5-65C9303FE0A6}"/>
              </a:ext>
            </a:extLst>
          </p:cNvPr>
          <p:cNvSpPr/>
          <p:nvPr/>
        </p:nvSpPr>
        <p:spPr>
          <a:xfrm>
            <a:off x="802638" y="1690688"/>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Image 5">
            <a:extLst>
              <a:ext uri="{FF2B5EF4-FFF2-40B4-BE49-F238E27FC236}">
                <a16:creationId xmlns:a16="http://schemas.microsoft.com/office/drawing/2014/main" id="{DEA97559-3198-44BC-9525-4FFD23303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5743" y="2328133"/>
            <a:ext cx="4512527" cy="2256263"/>
          </a:xfrm>
          <a:prstGeom prst="rect">
            <a:avLst/>
          </a:prstGeom>
        </p:spPr>
      </p:pic>
      <p:sp>
        <p:nvSpPr>
          <p:cNvPr id="2" name="Espace réservé du numéro de diapositive 1">
            <a:extLst>
              <a:ext uri="{FF2B5EF4-FFF2-40B4-BE49-F238E27FC236}">
                <a16:creationId xmlns:a16="http://schemas.microsoft.com/office/drawing/2014/main" id="{F54EA0AE-055C-3BA9-DAE8-A3C12CE304BB}"/>
              </a:ext>
            </a:extLst>
          </p:cNvPr>
          <p:cNvSpPr>
            <a:spLocks noGrp="1"/>
          </p:cNvSpPr>
          <p:nvPr>
            <p:ph type="sldNum" sz="quarter" idx="12"/>
          </p:nvPr>
        </p:nvSpPr>
        <p:spPr/>
        <p:txBody>
          <a:bodyPr/>
          <a:lstStyle/>
          <a:p>
            <a:fld id="{DACCD566-8347-4119-86BF-A6563B5D6583}" type="slidenum">
              <a:rPr lang="fr-FR" smtClean="0"/>
              <a:t>8</a:t>
            </a:fld>
            <a:endParaRPr lang="fr-FR"/>
          </a:p>
        </p:txBody>
      </p:sp>
      <p:pic>
        <p:nvPicPr>
          <p:cNvPr id="7" name="Image 6">
            <a:extLst>
              <a:ext uri="{FF2B5EF4-FFF2-40B4-BE49-F238E27FC236}">
                <a16:creationId xmlns:a16="http://schemas.microsoft.com/office/drawing/2014/main" id="{7644DAA3-1D3B-01BA-016E-E1F2B80C3ABF}"/>
              </a:ext>
            </a:extLst>
          </p:cNvPr>
          <p:cNvPicPr>
            <a:picLocks noChangeAspect="1"/>
          </p:cNvPicPr>
          <p:nvPr/>
        </p:nvPicPr>
        <p:blipFill rotWithShape="1">
          <a:blip r:embed="rId4"/>
          <a:srcRect l="2399" r="2656" b="5332"/>
          <a:stretch/>
        </p:blipFill>
        <p:spPr>
          <a:xfrm>
            <a:off x="7003342" y="1726688"/>
            <a:ext cx="3541307" cy="2135948"/>
          </a:xfrm>
          <a:prstGeom prst="rect">
            <a:avLst/>
          </a:prstGeom>
        </p:spPr>
      </p:pic>
      <p:sp>
        <p:nvSpPr>
          <p:cNvPr id="10" name="Rectangle 9">
            <a:extLst>
              <a:ext uri="{FF2B5EF4-FFF2-40B4-BE49-F238E27FC236}">
                <a16:creationId xmlns:a16="http://schemas.microsoft.com/office/drawing/2014/main" id="{216B6D1C-1926-C320-CB22-C1384969BE89}"/>
              </a:ext>
            </a:extLst>
          </p:cNvPr>
          <p:cNvSpPr/>
          <p:nvPr/>
        </p:nvSpPr>
        <p:spPr>
          <a:xfrm>
            <a:off x="8929924" y="3746519"/>
            <a:ext cx="1618534" cy="276999"/>
          </a:xfrm>
          <a:prstGeom prst="rect">
            <a:avLst/>
          </a:prstGeom>
        </p:spPr>
        <p:txBody>
          <a:bodyPr wrap="square">
            <a:spAutoFit/>
          </a:bodyPr>
          <a:lstStyle/>
          <a:p>
            <a:r>
              <a:rPr lang="fr-FR" sz="1200" dirty="0">
                <a:solidFill>
                  <a:schemeClr val="accent1">
                    <a:lumMod val="50000"/>
                  </a:schemeClr>
                </a:solidFill>
                <a:latin typeface="Bahnschrift Light" panose="020B0502040204020203" pitchFamily="34" charset="0"/>
              </a:rPr>
              <a:t>Dance et al. (2022)</a:t>
            </a:r>
            <a:r>
              <a:rPr lang="fr-FR" sz="1200" baseline="30000" dirty="0">
                <a:solidFill>
                  <a:schemeClr val="accent1">
                    <a:lumMod val="50000"/>
                  </a:schemeClr>
                </a:solidFill>
                <a:latin typeface="Bahnschrift Light" panose="020B0502040204020203" pitchFamily="34" charset="0"/>
              </a:rPr>
              <a:t>1</a:t>
            </a:r>
          </a:p>
        </p:txBody>
      </p:sp>
      <p:sp>
        <p:nvSpPr>
          <p:cNvPr id="11" name="ZoneTexte 10">
            <a:extLst>
              <a:ext uri="{FF2B5EF4-FFF2-40B4-BE49-F238E27FC236}">
                <a16:creationId xmlns:a16="http://schemas.microsoft.com/office/drawing/2014/main" id="{0A5F4F88-8BA1-B2D3-FD39-4AD4024E59C4}"/>
              </a:ext>
            </a:extLst>
          </p:cNvPr>
          <p:cNvSpPr txBox="1"/>
          <p:nvPr/>
        </p:nvSpPr>
        <p:spPr>
          <a:xfrm>
            <a:off x="781414" y="6600329"/>
            <a:ext cx="10629172" cy="246221"/>
          </a:xfrm>
          <a:prstGeom prst="rect">
            <a:avLst/>
          </a:prstGeom>
          <a:noFill/>
        </p:spPr>
        <p:txBody>
          <a:bodyPr wrap="square" rtlCol="0">
            <a:spAutoFit/>
          </a:bodyPr>
          <a:lstStyle/>
          <a:p>
            <a:r>
              <a:rPr lang="en-US" sz="1000" dirty="0">
                <a:solidFill>
                  <a:schemeClr val="accent1">
                    <a:lumMod val="50000"/>
                  </a:schemeClr>
                </a:solidFill>
                <a:latin typeface="Bahnschrift SemiLight" panose="020B0502040204020203" pitchFamily="34" charset="0"/>
              </a:rPr>
              <a:t>1</a:t>
            </a:r>
            <a:r>
              <a:rPr lang="en-US" sz="1000" dirty="0">
                <a:solidFill>
                  <a:schemeClr val="accent1">
                    <a:lumMod val="50000"/>
                  </a:schemeClr>
                </a:solidFill>
                <a:effectLst/>
                <a:latin typeface="Bahnschrift SemiLight" panose="020B0502040204020203" pitchFamily="34" charset="0"/>
              </a:rPr>
              <a:t>. </a:t>
            </a:r>
            <a:r>
              <a:rPr lang="en-US" sz="1000" dirty="0">
                <a:solidFill>
                  <a:schemeClr val="accent1">
                    <a:lumMod val="50000"/>
                  </a:schemeClr>
                </a:solidFill>
                <a:latin typeface="Bahnschrift SemiLight" panose="020B0502040204020203" pitchFamily="34" charset="0"/>
              </a:rPr>
              <a:t>Dance CJ, </a:t>
            </a:r>
            <a:r>
              <a:rPr lang="en-US" sz="1000" dirty="0" err="1">
                <a:solidFill>
                  <a:schemeClr val="accent1">
                    <a:lumMod val="50000"/>
                  </a:schemeClr>
                </a:solidFill>
                <a:latin typeface="Bahnschrift SemiLight" panose="020B0502040204020203" pitchFamily="34" charset="0"/>
              </a:rPr>
              <a:t>Ipser</a:t>
            </a:r>
            <a:r>
              <a:rPr lang="en-US" sz="1000" dirty="0">
                <a:solidFill>
                  <a:schemeClr val="accent1">
                    <a:lumMod val="50000"/>
                  </a:schemeClr>
                </a:solidFill>
                <a:latin typeface="Bahnschrift SemiLight" panose="020B0502040204020203" pitchFamily="34" charset="0"/>
              </a:rPr>
              <a:t> A, </a:t>
            </a:r>
            <a:r>
              <a:rPr lang="en-US" sz="1000" dirty="0" err="1">
                <a:solidFill>
                  <a:schemeClr val="accent1">
                    <a:lumMod val="50000"/>
                  </a:schemeClr>
                </a:solidFill>
                <a:latin typeface="Bahnschrift SemiLight" panose="020B0502040204020203" pitchFamily="34" charset="0"/>
              </a:rPr>
              <a:t>Simner</a:t>
            </a:r>
            <a:r>
              <a:rPr lang="en-US" sz="1000" dirty="0">
                <a:solidFill>
                  <a:schemeClr val="accent1">
                    <a:lumMod val="50000"/>
                  </a:schemeClr>
                </a:solidFill>
                <a:latin typeface="Bahnschrift SemiLight" panose="020B0502040204020203" pitchFamily="34" charset="0"/>
              </a:rPr>
              <a:t> J. The prevalence of </a:t>
            </a:r>
            <a:r>
              <a:rPr lang="en-US" sz="1000" dirty="0" err="1">
                <a:solidFill>
                  <a:schemeClr val="accent1">
                    <a:lumMod val="50000"/>
                  </a:schemeClr>
                </a:solidFill>
                <a:latin typeface="Bahnschrift SemiLight" panose="020B0502040204020203" pitchFamily="34" charset="0"/>
              </a:rPr>
              <a:t>aphantasia</a:t>
            </a:r>
            <a:r>
              <a:rPr lang="en-US" sz="1000" dirty="0">
                <a:solidFill>
                  <a:schemeClr val="accent1">
                    <a:lumMod val="50000"/>
                  </a:schemeClr>
                </a:solidFill>
                <a:latin typeface="Bahnschrift SemiLight" panose="020B0502040204020203" pitchFamily="34" charset="0"/>
              </a:rPr>
              <a:t> (imagery weakness) in the general population. Consciousness and Cognition. 2022 Jan; 97:103243. </a:t>
            </a:r>
          </a:p>
        </p:txBody>
      </p:sp>
      <p:sp>
        <p:nvSpPr>
          <p:cNvPr id="13" name="ZoneTexte 12">
            <a:extLst>
              <a:ext uri="{FF2B5EF4-FFF2-40B4-BE49-F238E27FC236}">
                <a16:creationId xmlns:a16="http://schemas.microsoft.com/office/drawing/2014/main" id="{32BFD1CB-1568-835B-5E16-CC606D5740E3}"/>
              </a:ext>
            </a:extLst>
          </p:cNvPr>
          <p:cNvSpPr txBox="1"/>
          <p:nvPr/>
        </p:nvSpPr>
        <p:spPr>
          <a:xfrm>
            <a:off x="7557725" y="1497898"/>
            <a:ext cx="2500675" cy="276999"/>
          </a:xfrm>
          <a:prstGeom prst="rect">
            <a:avLst/>
          </a:prstGeom>
          <a:noFill/>
        </p:spPr>
        <p:txBody>
          <a:bodyPr wrap="square">
            <a:spAutoFit/>
          </a:bodyPr>
          <a:lstStyle/>
          <a:p>
            <a:r>
              <a:rPr lang="en-US" sz="1200" dirty="0">
                <a:solidFill>
                  <a:schemeClr val="accent1">
                    <a:lumMod val="50000"/>
                  </a:schemeClr>
                </a:solidFill>
                <a:latin typeface="Bahnschrift Light" panose="020B0502040204020203" pitchFamily="34" charset="0"/>
              </a:rPr>
              <a:t>m = 0.72, </a:t>
            </a:r>
            <a:r>
              <a:rPr lang="en-US" sz="1200" dirty="0" err="1">
                <a:solidFill>
                  <a:schemeClr val="accent1">
                    <a:lumMod val="50000"/>
                  </a:schemeClr>
                </a:solidFill>
                <a:latin typeface="Bahnschrift Light" panose="020B0502040204020203" pitchFamily="34" charset="0"/>
              </a:rPr>
              <a:t>sd</a:t>
            </a:r>
            <a:r>
              <a:rPr lang="en-US" sz="1200" dirty="0">
                <a:solidFill>
                  <a:schemeClr val="accent1">
                    <a:lumMod val="50000"/>
                  </a:schemeClr>
                </a:solidFill>
                <a:latin typeface="Bahnschrift Light" panose="020B0502040204020203" pitchFamily="34" charset="0"/>
              </a:rPr>
              <a:t> = 0.15, median = 0.725</a:t>
            </a:r>
            <a:endParaRPr lang="fr-FR" sz="1200" dirty="0">
              <a:solidFill>
                <a:schemeClr val="accent1">
                  <a:lumMod val="50000"/>
                </a:schemeClr>
              </a:solidFill>
              <a:latin typeface="Bahnschrift Light" panose="020B0502040204020203" pitchFamily="34" charset="0"/>
            </a:endParaRPr>
          </a:p>
        </p:txBody>
      </p:sp>
      <p:sp>
        <p:nvSpPr>
          <p:cNvPr id="15" name="ZoneTexte 14">
            <a:extLst>
              <a:ext uri="{FF2B5EF4-FFF2-40B4-BE49-F238E27FC236}">
                <a16:creationId xmlns:a16="http://schemas.microsoft.com/office/drawing/2014/main" id="{2886D97C-8181-E5BB-7E2A-AE5F64966075}"/>
              </a:ext>
            </a:extLst>
          </p:cNvPr>
          <p:cNvSpPr txBox="1"/>
          <p:nvPr/>
        </p:nvSpPr>
        <p:spPr>
          <a:xfrm>
            <a:off x="1991664" y="2037835"/>
            <a:ext cx="2740688" cy="307777"/>
          </a:xfrm>
          <a:prstGeom prst="rect">
            <a:avLst/>
          </a:prstGeom>
          <a:noFill/>
        </p:spPr>
        <p:txBody>
          <a:bodyPr wrap="square">
            <a:spAutoFit/>
          </a:bodyPr>
          <a:lstStyle/>
          <a:p>
            <a:r>
              <a:rPr lang="en-US" sz="1400" dirty="0">
                <a:solidFill>
                  <a:schemeClr val="accent1">
                    <a:lumMod val="50000"/>
                  </a:schemeClr>
                </a:solidFill>
                <a:latin typeface="Bahnschrift Light" panose="020B0502040204020203" pitchFamily="34" charset="0"/>
              </a:rPr>
              <a:t>m = 0.75, </a:t>
            </a:r>
            <a:r>
              <a:rPr lang="en-US" sz="1400" dirty="0" err="1">
                <a:solidFill>
                  <a:schemeClr val="accent1">
                    <a:lumMod val="50000"/>
                  </a:schemeClr>
                </a:solidFill>
                <a:latin typeface="Bahnschrift Light" panose="020B0502040204020203" pitchFamily="34" charset="0"/>
              </a:rPr>
              <a:t>sd</a:t>
            </a:r>
            <a:r>
              <a:rPr lang="en-US" sz="1400" dirty="0">
                <a:solidFill>
                  <a:schemeClr val="accent1">
                    <a:lumMod val="50000"/>
                  </a:schemeClr>
                </a:solidFill>
                <a:latin typeface="Bahnschrift Light" panose="020B0502040204020203" pitchFamily="34" charset="0"/>
              </a:rPr>
              <a:t> = 0.16, median = 0.77 </a:t>
            </a:r>
          </a:p>
        </p:txBody>
      </p:sp>
      <p:pic>
        <p:nvPicPr>
          <p:cNvPr id="1026" name="Picture 2">
            <a:extLst>
              <a:ext uri="{FF2B5EF4-FFF2-40B4-BE49-F238E27FC236}">
                <a16:creationId xmlns:a16="http://schemas.microsoft.com/office/drawing/2014/main" id="{4201B856-A284-516D-2460-828B457B9A3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03342" y="4091426"/>
            <a:ext cx="3541307" cy="2189794"/>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D9B7D837-AB86-CE5E-7EB2-CE3A1204EFDC}"/>
              </a:ext>
            </a:extLst>
          </p:cNvPr>
          <p:cNvSpPr/>
          <p:nvPr/>
        </p:nvSpPr>
        <p:spPr>
          <a:xfrm>
            <a:off x="7315200" y="6184628"/>
            <a:ext cx="3229448" cy="276999"/>
          </a:xfrm>
          <a:prstGeom prst="rect">
            <a:avLst/>
          </a:prstGeom>
        </p:spPr>
        <p:txBody>
          <a:bodyPr wrap="square">
            <a:spAutoFit/>
          </a:bodyPr>
          <a:lstStyle/>
          <a:p>
            <a:r>
              <a:rPr lang="fr-FR" sz="1200" dirty="0">
                <a:solidFill>
                  <a:schemeClr val="accent1">
                    <a:lumMod val="50000"/>
                  </a:schemeClr>
                </a:solidFill>
                <a:latin typeface="Bahnschrift Light" panose="020B0502040204020203" pitchFamily="34" charset="0"/>
              </a:rPr>
              <a:t>Aphantasia team, UGA (recherche en cours)</a:t>
            </a:r>
            <a:endParaRPr lang="fr-FR" sz="1200" baseline="30000" dirty="0">
              <a:solidFill>
                <a:schemeClr val="accent1">
                  <a:lumMod val="50000"/>
                </a:schemeClr>
              </a:solidFill>
              <a:latin typeface="Bahnschrift Light" panose="020B0502040204020203" pitchFamily="34" charset="0"/>
            </a:endParaRPr>
          </a:p>
        </p:txBody>
      </p:sp>
      <p:sp>
        <p:nvSpPr>
          <p:cNvPr id="20" name="ZoneTexte 19">
            <a:extLst>
              <a:ext uri="{FF2B5EF4-FFF2-40B4-BE49-F238E27FC236}">
                <a16:creationId xmlns:a16="http://schemas.microsoft.com/office/drawing/2014/main" id="{C0C211D6-E910-805D-E9B9-18B165EFC17C}"/>
              </a:ext>
            </a:extLst>
          </p:cNvPr>
          <p:cNvSpPr txBox="1"/>
          <p:nvPr/>
        </p:nvSpPr>
        <p:spPr>
          <a:xfrm>
            <a:off x="7251544" y="3707378"/>
            <a:ext cx="518419" cy="276999"/>
          </a:xfrm>
          <a:prstGeom prst="rect">
            <a:avLst/>
          </a:prstGeom>
          <a:noFill/>
        </p:spPr>
        <p:txBody>
          <a:bodyPr wrap="square">
            <a:spAutoFit/>
          </a:bodyPr>
          <a:lstStyle/>
          <a:p>
            <a:r>
              <a:rPr lang="en-US" sz="1200" dirty="0">
                <a:solidFill>
                  <a:schemeClr val="accent1">
                    <a:lumMod val="50000"/>
                  </a:schemeClr>
                </a:solidFill>
                <a:latin typeface="Bahnschrift Light" panose="020B0502040204020203" pitchFamily="34" charset="0"/>
              </a:rPr>
              <a:t>0.8%</a:t>
            </a:r>
            <a:endParaRPr lang="fr-FR" sz="1200" dirty="0">
              <a:solidFill>
                <a:schemeClr val="accent1">
                  <a:lumMod val="50000"/>
                </a:schemeClr>
              </a:solidFill>
              <a:latin typeface="Bahnschrift Light" panose="020B0502040204020203" pitchFamily="34" charset="0"/>
            </a:endParaRPr>
          </a:p>
        </p:txBody>
      </p:sp>
      <p:sp>
        <p:nvSpPr>
          <p:cNvPr id="21" name="ZoneTexte 20">
            <a:extLst>
              <a:ext uri="{FF2B5EF4-FFF2-40B4-BE49-F238E27FC236}">
                <a16:creationId xmlns:a16="http://schemas.microsoft.com/office/drawing/2014/main" id="{79C26303-DE9F-A3EA-F735-234092DC865B}"/>
              </a:ext>
            </a:extLst>
          </p:cNvPr>
          <p:cNvSpPr txBox="1"/>
          <p:nvPr/>
        </p:nvSpPr>
        <p:spPr>
          <a:xfrm>
            <a:off x="7979108" y="3724339"/>
            <a:ext cx="482599" cy="276999"/>
          </a:xfrm>
          <a:prstGeom prst="rect">
            <a:avLst/>
          </a:prstGeom>
          <a:noFill/>
        </p:spPr>
        <p:txBody>
          <a:bodyPr wrap="square">
            <a:spAutoFit/>
          </a:bodyPr>
          <a:lstStyle/>
          <a:p>
            <a:r>
              <a:rPr lang="en-US" sz="1200" dirty="0">
                <a:solidFill>
                  <a:schemeClr val="accent1">
                    <a:lumMod val="50000"/>
                  </a:schemeClr>
                </a:solidFill>
                <a:latin typeface="Bahnschrift Light" panose="020B0502040204020203" pitchFamily="34" charset="0"/>
              </a:rPr>
              <a:t>3.9%</a:t>
            </a:r>
            <a:endParaRPr lang="fr-FR" sz="1200" dirty="0">
              <a:solidFill>
                <a:schemeClr val="accent1">
                  <a:lumMod val="50000"/>
                </a:schemeClr>
              </a:solidFill>
              <a:latin typeface="Bahnschrift Light" panose="020B0502040204020203" pitchFamily="34" charset="0"/>
            </a:endParaRPr>
          </a:p>
        </p:txBody>
      </p:sp>
      <p:sp>
        <p:nvSpPr>
          <p:cNvPr id="22" name="Rectangle 21">
            <a:extLst>
              <a:ext uri="{FF2B5EF4-FFF2-40B4-BE49-F238E27FC236}">
                <a16:creationId xmlns:a16="http://schemas.microsoft.com/office/drawing/2014/main" id="{3BD941EA-116C-2E67-A21F-C9D7AA9C055E}"/>
              </a:ext>
            </a:extLst>
          </p:cNvPr>
          <p:cNvSpPr/>
          <p:nvPr/>
        </p:nvSpPr>
        <p:spPr>
          <a:xfrm>
            <a:off x="2125818" y="4684421"/>
            <a:ext cx="2481790" cy="1815882"/>
          </a:xfrm>
          <a:prstGeom prst="rect">
            <a:avLst/>
          </a:prstGeom>
        </p:spPr>
        <p:txBody>
          <a:bodyPr wrap="square">
            <a:spAutoFit/>
          </a:bodyPr>
          <a:lstStyle/>
          <a:p>
            <a:pPr algn="ctr"/>
            <a:r>
              <a:rPr lang="fr-FR" sz="1400" dirty="0">
                <a:solidFill>
                  <a:schemeClr val="accent1">
                    <a:lumMod val="50000"/>
                  </a:schemeClr>
                </a:solidFill>
                <a:latin typeface="Bahnschrift SemiLight SemiConde" panose="020B0502040204020203" pitchFamily="34" charset="0"/>
              </a:rPr>
              <a:t>N = 58 étudiants en psychologie</a:t>
            </a:r>
          </a:p>
          <a:p>
            <a:pPr algn="ctr"/>
            <a:r>
              <a:rPr lang="en-US" sz="1400" dirty="0">
                <a:solidFill>
                  <a:schemeClr val="accent1">
                    <a:lumMod val="50000"/>
                  </a:schemeClr>
                </a:solidFill>
                <a:latin typeface="Bahnschrift SemiLight SemiConde" panose="020B0502040204020203" pitchFamily="34" charset="0"/>
              </a:rPr>
              <a:t>Age </a:t>
            </a:r>
            <a:r>
              <a:rPr lang="en-US" sz="1400" dirty="0" err="1">
                <a:solidFill>
                  <a:schemeClr val="accent1">
                    <a:lumMod val="50000"/>
                  </a:schemeClr>
                </a:solidFill>
                <a:latin typeface="Bahnschrift SemiLight SemiConde" panose="020B0502040204020203" pitchFamily="34" charset="0"/>
              </a:rPr>
              <a:t>moyen</a:t>
            </a:r>
            <a:r>
              <a:rPr lang="en-US" sz="1400" dirty="0">
                <a:solidFill>
                  <a:schemeClr val="accent1">
                    <a:lumMod val="50000"/>
                  </a:schemeClr>
                </a:solidFill>
                <a:latin typeface="Bahnschrift SemiLight SemiConde" panose="020B0502040204020203" pitchFamily="34" charset="0"/>
              </a:rPr>
              <a:t> : 21  </a:t>
            </a:r>
            <a:r>
              <a:rPr lang="en-US" sz="1400" dirty="0" err="1">
                <a:solidFill>
                  <a:schemeClr val="accent1">
                    <a:lumMod val="50000"/>
                  </a:schemeClr>
                </a:solidFill>
                <a:latin typeface="Bahnschrift SemiLight SemiConde" panose="020B0502040204020203" pitchFamily="34" charset="0"/>
              </a:rPr>
              <a:t>ans</a:t>
            </a:r>
            <a:endParaRPr lang="en-US" sz="1400" dirty="0">
              <a:solidFill>
                <a:schemeClr val="accent1">
                  <a:lumMod val="50000"/>
                </a:schemeClr>
              </a:solidFill>
              <a:latin typeface="Bahnschrift SemiLight SemiConde" panose="020B0502040204020203" pitchFamily="34" charset="0"/>
            </a:endParaRPr>
          </a:p>
          <a:p>
            <a:pPr algn="ctr"/>
            <a:r>
              <a:rPr lang="en-US" sz="1400" dirty="0">
                <a:solidFill>
                  <a:schemeClr val="accent1">
                    <a:lumMod val="50000"/>
                  </a:schemeClr>
                </a:solidFill>
                <a:latin typeface="Bahnschrift SemiLight SemiConde" panose="020B0502040204020203" pitchFamily="34" charset="0"/>
              </a:rPr>
              <a:t>Amplitude : 18-30 </a:t>
            </a:r>
            <a:r>
              <a:rPr lang="en-US" sz="1400" dirty="0" err="1">
                <a:solidFill>
                  <a:schemeClr val="accent1">
                    <a:lumMod val="50000"/>
                  </a:schemeClr>
                </a:solidFill>
                <a:latin typeface="Bahnschrift SemiLight SemiConde" panose="020B0502040204020203" pitchFamily="34" charset="0"/>
              </a:rPr>
              <a:t>ans</a:t>
            </a:r>
            <a:endParaRPr lang="en-US" sz="1400" dirty="0">
              <a:solidFill>
                <a:schemeClr val="accent1">
                  <a:lumMod val="50000"/>
                </a:schemeClr>
              </a:solidFill>
              <a:latin typeface="Bahnschrift SemiLight SemiConde" panose="020B0502040204020203" pitchFamily="34" charset="0"/>
            </a:endParaRPr>
          </a:p>
          <a:p>
            <a:pPr algn="ctr"/>
            <a:r>
              <a:rPr lang="fr-FR" sz="1400" dirty="0" err="1">
                <a:solidFill>
                  <a:schemeClr val="accent1">
                    <a:lumMod val="50000"/>
                  </a:schemeClr>
                </a:solidFill>
                <a:latin typeface="Bahnschrift SemiLight SemiConde" panose="020B0502040204020203" pitchFamily="34" charset="0"/>
              </a:rPr>
              <a:t>N</a:t>
            </a:r>
            <a:r>
              <a:rPr lang="fr-FR" sz="1400" baseline="-25000" dirty="0" err="1">
                <a:solidFill>
                  <a:schemeClr val="accent1">
                    <a:lumMod val="50000"/>
                  </a:schemeClr>
                </a:solidFill>
                <a:latin typeface="Bahnschrift SemiLight SemiConde" panose="020B0502040204020203" pitchFamily="34" charset="0"/>
              </a:rPr>
              <a:t>femmes</a:t>
            </a:r>
            <a:r>
              <a:rPr lang="fr-FR" sz="1400" baseline="-25000" dirty="0">
                <a:solidFill>
                  <a:schemeClr val="accent1">
                    <a:lumMod val="50000"/>
                  </a:schemeClr>
                </a:solidFill>
                <a:latin typeface="Bahnschrift SemiLight SemiConde" panose="020B0502040204020203" pitchFamily="34" charset="0"/>
              </a:rPr>
              <a:t> </a:t>
            </a:r>
            <a:r>
              <a:rPr lang="fr-FR" sz="1400" dirty="0">
                <a:solidFill>
                  <a:schemeClr val="accent1">
                    <a:lumMod val="50000"/>
                  </a:schemeClr>
                </a:solidFill>
                <a:latin typeface="Bahnschrift SemiLight SemiConde" panose="020B0502040204020203" pitchFamily="34" charset="0"/>
              </a:rPr>
              <a:t>: 57</a:t>
            </a:r>
          </a:p>
          <a:p>
            <a:pPr algn="ctr"/>
            <a:endParaRPr lang="fr-FR" sz="1400" dirty="0">
              <a:solidFill>
                <a:schemeClr val="accent1">
                  <a:lumMod val="50000"/>
                </a:schemeClr>
              </a:solidFill>
              <a:latin typeface="Bahnschrift SemiLight SemiConde" panose="020B0502040204020203" pitchFamily="34" charset="0"/>
            </a:endParaRPr>
          </a:p>
          <a:p>
            <a:r>
              <a:rPr lang="fr-FR" sz="1400" dirty="0">
                <a:solidFill>
                  <a:schemeClr val="accent1">
                    <a:lumMod val="50000"/>
                  </a:schemeClr>
                </a:solidFill>
                <a:latin typeface="Bahnschrift SemiLight SemiConde" panose="020B0502040204020203" pitchFamily="34" charset="0"/>
              </a:rPr>
              <a:t>Gardés : </a:t>
            </a:r>
          </a:p>
          <a:p>
            <a:r>
              <a:rPr lang="fr-FR" sz="1400" dirty="0">
                <a:solidFill>
                  <a:schemeClr val="accent1">
                    <a:lumMod val="50000"/>
                  </a:schemeClr>
                </a:solidFill>
                <a:latin typeface="Bahnschrift SemiLight SemiConde" panose="020B0502040204020203" pitchFamily="34" charset="0"/>
              </a:rPr>
              <a:t>   - 51 pour PF</a:t>
            </a:r>
          </a:p>
          <a:p>
            <a:r>
              <a:rPr lang="fr-FR" sz="1400" dirty="0">
                <a:solidFill>
                  <a:schemeClr val="accent1">
                    <a:lumMod val="50000"/>
                  </a:schemeClr>
                </a:solidFill>
                <a:latin typeface="Bahnschrift SemiLight SemiConde" panose="020B0502040204020203" pitchFamily="34" charset="0"/>
              </a:rPr>
              <a:t>   - 50 pour IF</a:t>
            </a:r>
            <a:endParaRPr lang="en-US" sz="1400" dirty="0">
              <a:solidFill>
                <a:schemeClr val="accent1">
                  <a:lumMod val="50000"/>
                </a:schemeClr>
              </a:solidFill>
              <a:latin typeface="Bahnschrift SemiLight SemiConde" panose="020B0502040204020203" pitchFamily="34" charset="0"/>
            </a:endParaRPr>
          </a:p>
        </p:txBody>
      </p:sp>
      <p:sp>
        <p:nvSpPr>
          <p:cNvPr id="23" name="Rectangle 22">
            <a:extLst>
              <a:ext uri="{FF2B5EF4-FFF2-40B4-BE49-F238E27FC236}">
                <a16:creationId xmlns:a16="http://schemas.microsoft.com/office/drawing/2014/main" id="{E49FE6FF-F1AB-E03A-4118-FF166BFB62C9}"/>
              </a:ext>
            </a:extLst>
          </p:cNvPr>
          <p:cNvSpPr/>
          <p:nvPr/>
        </p:nvSpPr>
        <p:spPr>
          <a:xfrm>
            <a:off x="10523905" y="2589884"/>
            <a:ext cx="1659789" cy="307777"/>
          </a:xfrm>
          <a:prstGeom prst="rect">
            <a:avLst/>
          </a:prstGeom>
        </p:spPr>
        <p:txBody>
          <a:bodyPr wrap="square">
            <a:spAutoFit/>
          </a:bodyPr>
          <a:lstStyle/>
          <a:p>
            <a:r>
              <a:rPr lang="fr-FR" sz="1400" dirty="0">
                <a:solidFill>
                  <a:schemeClr val="accent1">
                    <a:lumMod val="50000"/>
                  </a:schemeClr>
                </a:solidFill>
                <a:latin typeface="Bahnschrift SemiLight SemiConde" panose="020B0502040204020203" pitchFamily="34" charset="0"/>
              </a:rPr>
              <a:t>N &gt; 1000 participants</a:t>
            </a:r>
          </a:p>
        </p:txBody>
      </p:sp>
      <p:sp>
        <p:nvSpPr>
          <p:cNvPr id="24" name="Rectangle 23">
            <a:extLst>
              <a:ext uri="{FF2B5EF4-FFF2-40B4-BE49-F238E27FC236}">
                <a16:creationId xmlns:a16="http://schemas.microsoft.com/office/drawing/2014/main" id="{40334131-583D-837F-9A9C-8EC666DE373F}"/>
              </a:ext>
            </a:extLst>
          </p:cNvPr>
          <p:cNvSpPr/>
          <p:nvPr/>
        </p:nvSpPr>
        <p:spPr>
          <a:xfrm>
            <a:off x="10447705" y="4868506"/>
            <a:ext cx="1659789" cy="307777"/>
          </a:xfrm>
          <a:prstGeom prst="rect">
            <a:avLst/>
          </a:prstGeom>
        </p:spPr>
        <p:txBody>
          <a:bodyPr wrap="square">
            <a:spAutoFit/>
          </a:bodyPr>
          <a:lstStyle/>
          <a:p>
            <a:r>
              <a:rPr lang="fr-FR" sz="1400" dirty="0">
                <a:solidFill>
                  <a:schemeClr val="accent1">
                    <a:lumMod val="50000"/>
                  </a:schemeClr>
                </a:solidFill>
                <a:latin typeface="Bahnschrift SemiLight SemiConde" panose="020B0502040204020203" pitchFamily="34" charset="0"/>
              </a:rPr>
              <a:t>N &gt; 1000 participants</a:t>
            </a:r>
          </a:p>
        </p:txBody>
      </p:sp>
      <p:sp>
        <p:nvSpPr>
          <p:cNvPr id="25" name="Rectangle 24">
            <a:extLst>
              <a:ext uri="{FF2B5EF4-FFF2-40B4-BE49-F238E27FC236}">
                <a16:creationId xmlns:a16="http://schemas.microsoft.com/office/drawing/2014/main" id="{73115207-8618-EFDF-CB37-06B1FDB2BBD1}"/>
              </a:ext>
            </a:extLst>
          </p:cNvPr>
          <p:cNvSpPr/>
          <p:nvPr/>
        </p:nvSpPr>
        <p:spPr>
          <a:xfrm>
            <a:off x="6613993" y="4010382"/>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7BC997F9-6B6D-87EA-0530-0BA3EBD064C1}"/>
              </a:ext>
            </a:extLst>
          </p:cNvPr>
          <p:cNvSpPr/>
          <p:nvPr/>
        </p:nvSpPr>
        <p:spPr>
          <a:xfrm>
            <a:off x="6568274" y="1953741"/>
            <a:ext cx="45719" cy="4113281"/>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936127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P spid="19" grpId="0"/>
      <p:bldP spid="20" grpId="0"/>
      <p:bldP spid="21" grpId="0"/>
      <p:bldP spid="23" grpId="0"/>
      <p:bldP spid="24" grpId="0"/>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sz="4000" dirty="0">
                <a:solidFill>
                  <a:schemeClr val="accent1">
                    <a:lumMod val="50000"/>
                  </a:schemeClr>
                </a:solidFill>
                <a:latin typeface="Bahnschrift SemiCondensed" panose="020B0502040204020203" pitchFamily="34" charset="0"/>
              </a:rPr>
              <a:t>Résultats PF</a:t>
            </a:r>
            <a:endParaRPr lang="en-GB" dirty="0">
              <a:solidFill>
                <a:schemeClr val="accent1">
                  <a:lumMod val="50000"/>
                </a:schemeClr>
              </a:solidFill>
              <a:latin typeface="Bahnschrift SemiCondensed" panose="020B0502040204020203" pitchFamily="34" charset="0"/>
            </a:endParaRPr>
          </a:p>
        </p:txBody>
      </p:sp>
      <p:sp>
        <p:nvSpPr>
          <p:cNvPr id="4" name="Rectangle 3"/>
          <p:cNvSpPr/>
          <p:nvPr/>
        </p:nvSpPr>
        <p:spPr>
          <a:xfrm>
            <a:off x="822958" y="1391194"/>
            <a:ext cx="4320000" cy="36000"/>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6" name="Image 15">
            <a:extLst>
              <a:ext uri="{FF2B5EF4-FFF2-40B4-BE49-F238E27FC236}">
                <a16:creationId xmlns:a16="http://schemas.microsoft.com/office/drawing/2014/main" id="{84FBBE2E-067F-01F2-2C72-9E37257559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416018"/>
            <a:ext cx="2517809" cy="1223776"/>
          </a:xfrm>
          <a:prstGeom prst="rect">
            <a:avLst/>
          </a:prstGeom>
        </p:spPr>
      </p:pic>
      <p:pic>
        <p:nvPicPr>
          <p:cNvPr id="20" name="Espace réservé du contenu 12">
            <a:extLst>
              <a:ext uri="{FF2B5EF4-FFF2-40B4-BE49-F238E27FC236}">
                <a16:creationId xmlns:a16="http://schemas.microsoft.com/office/drawing/2014/main" id="{EC03E343-43E8-DA9E-8D54-1BFC77DF0A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003" y="2210407"/>
            <a:ext cx="6304362" cy="3447368"/>
          </a:xfrm>
          <a:prstGeom prst="rect">
            <a:avLst/>
          </a:prstGeom>
        </p:spPr>
      </p:pic>
      <p:pic>
        <p:nvPicPr>
          <p:cNvPr id="23" name="Image 22">
            <a:extLst>
              <a:ext uri="{FF2B5EF4-FFF2-40B4-BE49-F238E27FC236}">
                <a16:creationId xmlns:a16="http://schemas.microsoft.com/office/drawing/2014/main" id="{6141CB56-DF22-F3CF-6678-A3EA2A19F21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97312" y="2469479"/>
            <a:ext cx="5466078" cy="2929223"/>
          </a:xfrm>
          <a:prstGeom prst="rect">
            <a:avLst/>
          </a:prstGeom>
        </p:spPr>
      </p:pic>
      <p:sp>
        <p:nvSpPr>
          <p:cNvPr id="24" name="Rectangle 23">
            <a:extLst>
              <a:ext uri="{FF2B5EF4-FFF2-40B4-BE49-F238E27FC236}">
                <a16:creationId xmlns:a16="http://schemas.microsoft.com/office/drawing/2014/main" id="{55361C90-6863-503F-CCC3-CF55503B5767}"/>
              </a:ext>
            </a:extLst>
          </p:cNvPr>
          <p:cNvSpPr/>
          <p:nvPr/>
        </p:nvSpPr>
        <p:spPr>
          <a:xfrm>
            <a:off x="9199386" y="6031210"/>
            <a:ext cx="2454133" cy="461665"/>
          </a:xfrm>
          <a:prstGeom prst="rect">
            <a:avLst/>
          </a:prstGeom>
        </p:spPr>
        <p:txBody>
          <a:bodyPr wrap="square">
            <a:spAutoFit/>
          </a:bodyPr>
          <a:lstStyle/>
          <a:p>
            <a:r>
              <a:rPr lang="fr-FR" sz="2400" dirty="0">
                <a:solidFill>
                  <a:schemeClr val="accent1">
                    <a:lumMod val="50000"/>
                  </a:schemeClr>
                </a:solidFill>
                <a:latin typeface="Bahnschrift SemiLight SemiConde" panose="020B0502040204020203" pitchFamily="34" charset="0"/>
              </a:rPr>
              <a:t>N = 51 participants</a:t>
            </a:r>
          </a:p>
        </p:txBody>
      </p:sp>
      <p:pic>
        <p:nvPicPr>
          <p:cNvPr id="25" name="Graphique 24" descr="Œil">
            <a:extLst>
              <a:ext uri="{FF2B5EF4-FFF2-40B4-BE49-F238E27FC236}">
                <a16:creationId xmlns:a16="http://schemas.microsoft.com/office/drawing/2014/main" id="{4BBE67E7-1F71-BBF6-77C2-F060C27366C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277600" y="0"/>
            <a:ext cx="914400" cy="914400"/>
          </a:xfrm>
          <a:prstGeom prst="rect">
            <a:avLst/>
          </a:prstGeom>
        </p:spPr>
      </p:pic>
      <p:sp>
        <p:nvSpPr>
          <p:cNvPr id="3" name="Espace réservé du numéro de diapositive 2">
            <a:extLst>
              <a:ext uri="{FF2B5EF4-FFF2-40B4-BE49-F238E27FC236}">
                <a16:creationId xmlns:a16="http://schemas.microsoft.com/office/drawing/2014/main" id="{F1262CED-AD47-8E07-9EEA-59F76B4426E1}"/>
              </a:ext>
            </a:extLst>
          </p:cNvPr>
          <p:cNvSpPr>
            <a:spLocks noGrp="1"/>
          </p:cNvSpPr>
          <p:nvPr>
            <p:ph type="sldNum" sz="quarter" idx="12"/>
          </p:nvPr>
        </p:nvSpPr>
        <p:spPr/>
        <p:txBody>
          <a:bodyPr/>
          <a:lstStyle/>
          <a:p>
            <a:fld id="{DACCD566-8347-4119-86BF-A6563B5D6583}" type="slidenum">
              <a:rPr lang="fr-FR" smtClean="0"/>
              <a:t>9</a:t>
            </a:fld>
            <a:endParaRPr lang="fr-FR"/>
          </a:p>
        </p:txBody>
      </p:sp>
      <p:cxnSp>
        <p:nvCxnSpPr>
          <p:cNvPr id="6" name="Connecteur droit avec flèche 5">
            <a:extLst>
              <a:ext uri="{FF2B5EF4-FFF2-40B4-BE49-F238E27FC236}">
                <a16:creationId xmlns:a16="http://schemas.microsoft.com/office/drawing/2014/main" id="{452D98BA-A3D6-9C14-58AF-C46F2C715A39}"/>
              </a:ext>
            </a:extLst>
          </p:cNvPr>
          <p:cNvCxnSpPr/>
          <p:nvPr/>
        </p:nvCxnSpPr>
        <p:spPr>
          <a:xfrm flipV="1">
            <a:off x="1148080" y="3169920"/>
            <a:ext cx="142240" cy="345440"/>
          </a:xfrm>
          <a:prstGeom prst="straightConnector1">
            <a:avLst/>
          </a:prstGeom>
          <a:ln>
            <a:headEnd type="none" w="med" len="med"/>
            <a:tailEnd type="arrow" w="med" len="med"/>
          </a:ln>
        </p:spPr>
        <p:style>
          <a:lnRef idx="3">
            <a:schemeClr val="accent2"/>
          </a:lnRef>
          <a:fillRef idx="0">
            <a:schemeClr val="accent2"/>
          </a:fillRef>
          <a:effectRef idx="2">
            <a:schemeClr val="accent2"/>
          </a:effectRef>
          <a:fontRef idx="minor">
            <a:schemeClr val="tx1"/>
          </a:fontRef>
        </p:style>
      </p:cxnSp>
      <p:sp>
        <p:nvSpPr>
          <p:cNvPr id="7" name="ZoneTexte 6">
            <a:extLst>
              <a:ext uri="{FF2B5EF4-FFF2-40B4-BE49-F238E27FC236}">
                <a16:creationId xmlns:a16="http://schemas.microsoft.com/office/drawing/2014/main" id="{9A0A715B-38FB-5EAF-02F9-BF804F469E0B}"/>
              </a:ext>
            </a:extLst>
          </p:cNvPr>
          <p:cNvSpPr txBox="1"/>
          <p:nvPr/>
        </p:nvSpPr>
        <p:spPr>
          <a:xfrm>
            <a:off x="1176020" y="3267417"/>
            <a:ext cx="899605" cy="323165"/>
          </a:xfrm>
          <a:prstGeom prst="rect">
            <a:avLst/>
          </a:prstGeom>
          <a:noFill/>
        </p:spPr>
        <p:txBody>
          <a:bodyPr wrap="none" rtlCol="0">
            <a:spAutoFit/>
          </a:bodyPr>
          <a:lstStyle/>
          <a:p>
            <a:r>
              <a:rPr lang="fr-FR" sz="1500" dirty="0">
                <a:solidFill>
                  <a:srgbClr val="C00000"/>
                </a:solidFill>
                <a:latin typeface="Bahnschrift Light SemiCondensed" panose="020B0502040204020203" pitchFamily="34" charset="0"/>
              </a:rPr>
              <a:t>Dilatation</a:t>
            </a:r>
          </a:p>
        </p:txBody>
      </p:sp>
      <p:cxnSp>
        <p:nvCxnSpPr>
          <p:cNvPr id="13" name="Connecteur droit avec flèche 12">
            <a:extLst>
              <a:ext uri="{FF2B5EF4-FFF2-40B4-BE49-F238E27FC236}">
                <a16:creationId xmlns:a16="http://schemas.microsoft.com/office/drawing/2014/main" id="{059E9DCA-1829-41A0-6369-0E3F1DC381AE}"/>
              </a:ext>
            </a:extLst>
          </p:cNvPr>
          <p:cNvCxnSpPr>
            <a:cxnSpLocks/>
          </p:cNvCxnSpPr>
          <p:nvPr/>
        </p:nvCxnSpPr>
        <p:spPr>
          <a:xfrm>
            <a:off x="1099185" y="3743325"/>
            <a:ext cx="76835" cy="655868"/>
          </a:xfrm>
          <a:prstGeom prst="straightConnector1">
            <a:avLst/>
          </a:prstGeom>
          <a:ln>
            <a:headEnd type="none" w="med" len="med"/>
            <a:tailEnd type="arrow" w="med" len="med"/>
          </a:ln>
        </p:spPr>
        <p:style>
          <a:lnRef idx="3">
            <a:schemeClr val="accent1"/>
          </a:lnRef>
          <a:fillRef idx="0">
            <a:schemeClr val="accent1"/>
          </a:fillRef>
          <a:effectRef idx="2">
            <a:schemeClr val="accent1"/>
          </a:effectRef>
          <a:fontRef idx="minor">
            <a:schemeClr val="tx1"/>
          </a:fontRef>
        </p:style>
      </p:cxnSp>
      <p:sp>
        <p:nvSpPr>
          <p:cNvPr id="14" name="ZoneTexte 13">
            <a:extLst>
              <a:ext uri="{FF2B5EF4-FFF2-40B4-BE49-F238E27FC236}">
                <a16:creationId xmlns:a16="http://schemas.microsoft.com/office/drawing/2014/main" id="{7DC1871F-6E63-81FC-FC3A-13B131439C64}"/>
              </a:ext>
            </a:extLst>
          </p:cNvPr>
          <p:cNvSpPr txBox="1"/>
          <p:nvPr/>
        </p:nvSpPr>
        <p:spPr>
          <a:xfrm>
            <a:off x="1099185" y="3873496"/>
            <a:ext cx="1050288" cy="323165"/>
          </a:xfrm>
          <a:prstGeom prst="rect">
            <a:avLst/>
          </a:prstGeom>
          <a:noFill/>
        </p:spPr>
        <p:txBody>
          <a:bodyPr wrap="none" rtlCol="0">
            <a:spAutoFit/>
          </a:bodyPr>
          <a:lstStyle/>
          <a:p>
            <a:r>
              <a:rPr lang="fr-FR" sz="1500" dirty="0">
                <a:solidFill>
                  <a:schemeClr val="accent1">
                    <a:lumMod val="75000"/>
                  </a:schemeClr>
                </a:solidFill>
                <a:latin typeface="Bahnschrift Light SemiCondensed" panose="020B0502040204020203" pitchFamily="34" charset="0"/>
              </a:rPr>
              <a:t>Contraction</a:t>
            </a:r>
          </a:p>
        </p:txBody>
      </p:sp>
      <p:sp>
        <p:nvSpPr>
          <p:cNvPr id="17" name="Rectangle 16">
            <a:extLst>
              <a:ext uri="{FF2B5EF4-FFF2-40B4-BE49-F238E27FC236}">
                <a16:creationId xmlns:a16="http://schemas.microsoft.com/office/drawing/2014/main" id="{0BDF4DA5-0EC0-4A60-7159-A090127F9501}"/>
              </a:ext>
            </a:extLst>
          </p:cNvPr>
          <p:cNvSpPr/>
          <p:nvPr/>
        </p:nvSpPr>
        <p:spPr>
          <a:xfrm>
            <a:off x="4834891" y="2469479"/>
            <a:ext cx="1550670" cy="283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E39E5AFD-127A-A6FA-3522-1DECC8C8DF9D}"/>
              </a:ext>
            </a:extLst>
          </p:cNvPr>
          <p:cNvSpPr/>
          <p:nvPr/>
        </p:nvSpPr>
        <p:spPr>
          <a:xfrm>
            <a:off x="2196074" y="2469479"/>
            <a:ext cx="2705701" cy="283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503E0967-EEDA-C514-179F-39EF8EAD9815}"/>
              </a:ext>
            </a:extLst>
          </p:cNvPr>
          <p:cNvSpPr/>
          <p:nvPr/>
        </p:nvSpPr>
        <p:spPr>
          <a:xfrm>
            <a:off x="960120" y="2450496"/>
            <a:ext cx="1473446" cy="2850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a:extLst>
              <a:ext uri="{FF2B5EF4-FFF2-40B4-BE49-F238E27FC236}">
                <a16:creationId xmlns:a16="http://schemas.microsoft.com/office/drawing/2014/main" id="{12AC7229-3026-A072-EE30-32461F913216}"/>
              </a:ext>
            </a:extLst>
          </p:cNvPr>
          <p:cNvSpPr/>
          <p:nvPr/>
        </p:nvSpPr>
        <p:spPr>
          <a:xfrm>
            <a:off x="658411" y="2469479"/>
            <a:ext cx="320325" cy="283135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6" name="Rectangle 25">
            <a:extLst>
              <a:ext uri="{FF2B5EF4-FFF2-40B4-BE49-F238E27FC236}">
                <a16:creationId xmlns:a16="http://schemas.microsoft.com/office/drawing/2014/main" id="{2151569C-317E-CDC2-D656-3CA9B9758C11}"/>
              </a:ext>
            </a:extLst>
          </p:cNvPr>
          <p:cNvSpPr/>
          <p:nvPr/>
        </p:nvSpPr>
        <p:spPr>
          <a:xfrm>
            <a:off x="9623447" y="2457818"/>
            <a:ext cx="1258847" cy="283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8" name="ZoneTexte 27">
            <a:extLst>
              <a:ext uri="{FF2B5EF4-FFF2-40B4-BE49-F238E27FC236}">
                <a16:creationId xmlns:a16="http://schemas.microsoft.com/office/drawing/2014/main" id="{A6504B25-10F2-146E-7AD9-DB2FF49C1309}"/>
              </a:ext>
            </a:extLst>
          </p:cNvPr>
          <p:cNvSpPr txBox="1"/>
          <p:nvPr/>
        </p:nvSpPr>
        <p:spPr>
          <a:xfrm>
            <a:off x="572051" y="6589063"/>
            <a:ext cx="10781749" cy="246221"/>
          </a:xfrm>
          <a:prstGeom prst="rect">
            <a:avLst/>
          </a:prstGeom>
          <a:noFill/>
        </p:spPr>
        <p:txBody>
          <a:bodyPr wrap="square">
            <a:spAutoFit/>
          </a:bodyPr>
          <a:lstStyle/>
          <a:p>
            <a:r>
              <a:rPr lang="en-US" sz="1000" dirty="0">
                <a:solidFill>
                  <a:schemeClr val="accent1">
                    <a:lumMod val="50000"/>
                  </a:schemeClr>
                </a:solidFill>
                <a:latin typeface="Bahnschrift SemiLight" panose="020B0502040204020203" pitchFamily="34" charset="0"/>
              </a:rPr>
              <a:t>1. </a:t>
            </a:r>
            <a:r>
              <a:rPr lang="en-US" sz="1000" dirty="0" err="1">
                <a:solidFill>
                  <a:schemeClr val="accent1">
                    <a:lumMod val="50000"/>
                  </a:schemeClr>
                </a:solidFill>
                <a:latin typeface="Bahnschrift SemiLight" panose="020B0502040204020203" pitchFamily="34" charset="0"/>
              </a:rPr>
              <a:t>Mathôt</a:t>
            </a:r>
            <a:r>
              <a:rPr lang="en-US" sz="1000" dirty="0">
                <a:solidFill>
                  <a:schemeClr val="accent1">
                    <a:lumMod val="50000"/>
                  </a:schemeClr>
                </a:solidFill>
                <a:latin typeface="Bahnschrift SemiLight" panose="020B0502040204020203" pitchFamily="34" charset="0"/>
              </a:rPr>
              <a:t> S, Fabius J, Van </a:t>
            </a:r>
            <a:r>
              <a:rPr lang="en-US" sz="1000" dirty="0" err="1">
                <a:solidFill>
                  <a:schemeClr val="accent1">
                    <a:lumMod val="50000"/>
                  </a:schemeClr>
                </a:solidFill>
                <a:latin typeface="Bahnschrift SemiLight" panose="020B0502040204020203" pitchFamily="34" charset="0"/>
              </a:rPr>
              <a:t>Heusden</a:t>
            </a:r>
            <a:r>
              <a:rPr lang="en-US" sz="1000" dirty="0">
                <a:solidFill>
                  <a:schemeClr val="accent1">
                    <a:lumMod val="50000"/>
                  </a:schemeClr>
                </a:solidFill>
                <a:latin typeface="Bahnschrift SemiLight" panose="020B0502040204020203" pitchFamily="34" charset="0"/>
              </a:rPr>
              <a:t> E, Van der </a:t>
            </a:r>
            <a:r>
              <a:rPr lang="en-US" sz="1000" dirty="0" err="1">
                <a:solidFill>
                  <a:schemeClr val="accent1">
                    <a:lumMod val="50000"/>
                  </a:schemeClr>
                </a:solidFill>
                <a:latin typeface="Bahnschrift SemiLight" panose="020B0502040204020203" pitchFamily="34" charset="0"/>
              </a:rPr>
              <a:t>Stigchel</a:t>
            </a:r>
            <a:r>
              <a:rPr lang="en-US" sz="1000" dirty="0">
                <a:solidFill>
                  <a:schemeClr val="accent1">
                    <a:lumMod val="50000"/>
                  </a:schemeClr>
                </a:solidFill>
                <a:latin typeface="Bahnschrift SemiLight" panose="020B0502040204020203" pitchFamily="34" charset="0"/>
              </a:rPr>
              <a:t> S. Safe and sensible preprocessing and baseline correction of pupil-size data. Behavior Research Methods. 2018 Feb; 50(1):94–106. </a:t>
            </a:r>
            <a:endParaRPr lang="fr-FR" sz="1000" dirty="0">
              <a:solidFill>
                <a:schemeClr val="accent1">
                  <a:lumMod val="50000"/>
                </a:schemeClr>
              </a:solidFill>
              <a:latin typeface="Bahnschrift SemiLight" panose="020B0502040204020203" pitchFamily="34" charset="0"/>
            </a:endParaRPr>
          </a:p>
        </p:txBody>
      </p:sp>
      <p:sp>
        <p:nvSpPr>
          <p:cNvPr id="31" name="ZoneTexte 30">
            <a:extLst>
              <a:ext uri="{FF2B5EF4-FFF2-40B4-BE49-F238E27FC236}">
                <a16:creationId xmlns:a16="http://schemas.microsoft.com/office/drawing/2014/main" id="{2E2FF88A-3048-E4E7-EFA6-1384C560F4A5}"/>
              </a:ext>
            </a:extLst>
          </p:cNvPr>
          <p:cNvSpPr txBox="1"/>
          <p:nvPr/>
        </p:nvSpPr>
        <p:spPr>
          <a:xfrm>
            <a:off x="1977415" y="5668754"/>
            <a:ext cx="3138048" cy="276999"/>
          </a:xfrm>
          <a:prstGeom prst="rect">
            <a:avLst/>
          </a:prstGeom>
          <a:noFill/>
        </p:spPr>
        <p:txBody>
          <a:bodyPr wrap="square">
            <a:spAutoFit/>
          </a:bodyPr>
          <a:lstStyle/>
          <a:p>
            <a:r>
              <a:rPr lang="fr-FR" sz="1200" dirty="0">
                <a:solidFill>
                  <a:schemeClr val="accent1">
                    <a:lumMod val="50000"/>
                  </a:schemeClr>
                </a:solidFill>
                <a:latin typeface="Bahnschrift Light" panose="020B0502040204020203" pitchFamily="34" charset="0"/>
              </a:rPr>
              <a:t>Code et guidelines de </a:t>
            </a:r>
            <a:r>
              <a:rPr lang="fr-FR" sz="1200" dirty="0" err="1">
                <a:solidFill>
                  <a:schemeClr val="accent1">
                    <a:lumMod val="50000"/>
                  </a:schemeClr>
                </a:solidFill>
                <a:latin typeface="Bahnschrift Light" panose="020B0502040204020203" pitchFamily="34" charset="0"/>
              </a:rPr>
              <a:t>Mathôt</a:t>
            </a:r>
            <a:r>
              <a:rPr lang="fr-FR" sz="1200" dirty="0">
                <a:solidFill>
                  <a:schemeClr val="accent1">
                    <a:lumMod val="50000"/>
                  </a:schemeClr>
                </a:solidFill>
                <a:latin typeface="Bahnschrift Light" panose="020B0502040204020203" pitchFamily="34" charset="0"/>
              </a:rPr>
              <a:t> et al. (2018)</a:t>
            </a:r>
            <a:r>
              <a:rPr lang="fr-FR" sz="1200" baseline="30000" dirty="0">
                <a:solidFill>
                  <a:schemeClr val="accent1">
                    <a:lumMod val="50000"/>
                  </a:schemeClr>
                </a:solidFill>
                <a:latin typeface="Bahnschrift Light" panose="020B0502040204020203" pitchFamily="34" charset="0"/>
              </a:rPr>
              <a:t>1</a:t>
            </a:r>
          </a:p>
        </p:txBody>
      </p:sp>
      <p:sp>
        <p:nvSpPr>
          <p:cNvPr id="29" name="ZoneTexte 28">
            <a:extLst>
              <a:ext uri="{FF2B5EF4-FFF2-40B4-BE49-F238E27FC236}">
                <a16:creationId xmlns:a16="http://schemas.microsoft.com/office/drawing/2014/main" id="{91C1B09F-F019-3B4C-ADC8-43BB858F492A}"/>
              </a:ext>
            </a:extLst>
          </p:cNvPr>
          <p:cNvSpPr txBox="1"/>
          <p:nvPr/>
        </p:nvSpPr>
        <p:spPr>
          <a:xfrm>
            <a:off x="8342351" y="4656916"/>
            <a:ext cx="1228114" cy="461665"/>
          </a:xfrm>
          <a:prstGeom prst="rect">
            <a:avLst/>
          </a:prstGeom>
          <a:noFill/>
        </p:spPr>
        <p:txBody>
          <a:bodyPr wrap="square" rtlCol="0">
            <a:spAutoFit/>
          </a:bodyPr>
          <a:lstStyle/>
          <a:p>
            <a:pPr algn="ctr"/>
            <a:r>
              <a:rPr lang="fr-FR" sz="1200" dirty="0">
                <a:solidFill>
                  <a:schemeClr val="accent1">
                    <a:lumMod val="50000"/>
                  </a:schemeClr>
                </a:solidFill>
                <a:latin typeface="Bahnschrift Light" panose="020B0502040204020203" pitchFamily="34" charset="0"/>
              </a:rPr>
              <a:t>T-test</a:t>
            </a:r>
          </a:p>
          <a:p>
            <a:pPr algn="ctr"/>
            <a:r>
              <a:rPr lang="fr-FR" sz="1200" dirty="0">
                <a:solidFill>
                  <a:schemeClr val="accent1">
                    <a:lumMod val="50000"/>
                  </a:schemeClr>
                </a:solidFill>
                <a:latin typeface="Bahnschrift Light" panose="020B0502040204020203" pitchFamily="34" charset="0"/>
              </a:rPr>
              <a:t>p &lt; 0.001***</a:t>
            </a:r>
          </a:p>
        </p:txBody>
      </p:sp>
      <p:sp>
        <p:nvSpPr>
          <p:cNvPr id="22" name="Rectangle 21">
            <a:extLst>
              <a:ext uri="{FF2B5EF4-FFF2-40B4-BE49-F238E27FC236}">
                <a16:creationId xmlns:a16="http://schemas.microsoft.com/office/drawing/2014/main" id="{8CE80F7A-FB66-9596-B4A9-15CB6A5933DF}"/>
              </a:ext>
            </a:extLst>
          </p:cNvPr>
          <p:cNvSpPr/>
          <p:nvPr/>
        </p:nvSpPr>
        <p:spPr>
          <a:xfrm>
            <a:off x="8364222" y="2567346"/>
            <a:ext cx="1258847" cy="283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0" name="ZoneTexte 29">
            <a:extLst>
              <a:ext uri="{FF2B5EF4-FFF2-40B4-BE49-F238E27FC236}">
                <a16:creationId xmlns:a16="http://schemas.microsoft.com/office/drawing/2014/main" id="{7579FE92-1142-22EF-0BF5-8259B6323812}"/>
              </a:ext>
            </a:extLst>
          </p:cNvPr>
          <p:cNvSpPr txBox="1"/>
          <p:nvPr/>
        </p:nvSpPr>
        <p:spPr>
          <a:xfrm>
            <a:off x="10908785" y="4655306"/>
            <a:ext cx="1228114" cy="461665"/>
          </a:xfrm>
          <a:prstGeom prst="rect">
            <a:avLst/>
          </a:prstGeom>
          <a:noFill/>
        </p:spPr>
        <p:txBody>
          <a:bodyPr wrap="square" rtlCol="0">
            <a:spAutoFit/>
          </a:bodyPr>
          <a:lstStyle/>
          <a:p>
            <a:pPr algn="ctr"/>
            <a:r>
              <a:rPr lang="fr-FR" sz="1200" dirty="0">
                <a:solidFill>
                  <a:schemeClr val="accent1">
                    <a:lumMod val="50000"/>
                  </a:schemeClr>
                </a:solidFill>
                <a:latin typeface="Bahnschrift Light" panose="020B0502040204020203" pitchFamily="34" charset="0"/>
              </a:rPr>
              <a:t>T-test</a:t>
            </a:r>
          </a:p>
          <a:p>
            <a:pPr algn="ctr"/>
            <a:r>
              <a:rPr lang="fr-FR" sz="1200" dirty="0">
                <a:solidFill>
                  <a:schemeClr val="accent1">
                    <a:lumMod val="50000"/>
                  </a:schemeClr>
                </a:solidFill>
                <a:latin typeface="Bahnschrift Light" panose="020B0502040204020203" pitchFamily="34" charset="0"/>
              </a:rPr>
              <a:t>p = 0.943</a:t>
            </a:r>
          </a:p>
        </p:txBody>
      </p:sp>
      <p:sp>
        <p:nvSpPr>
          <p:cNvPr id="27" name="Rectangle 26">
            <a:extLst>
              <a:ext uri="{FF2B5EF4-FFF2-40B4-BE49-F238E27FC236}">
                <a16:creationId xmlns:a16="http://schemas.microsoft.com/office/drawing/2014/main" id="{93B582BC-E77E-4F61-BDBB-A9CDCED84BDE}"/>
              </a:ext>
            </a:extLst>
          </p:cNvPr>
          <p:cNvSpPr/>
          <p:nvPr/>
        </p:nvSpPr>
        <p:spPr>
          <a:xfrm>
            <a:off x="10867073" y="2491485"/>
            <a:ext cx="1258847" cy="28313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03009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xit" presetSubtype="8" fill="hold" grpId="0" nodeType="clickEffect">
                                  <p:stCondLst>
                                    <p:cond delay="0"/>
                                  </p:stCondLst>
                                  <p:childTnLst>
                                    <p:animEffect transition="out" filter="wipe(left)">
                                      <p:cBhvr>
                                        <p:cTn id="6" dur="500"/>
                                        <p:tgtEl>
                                          <p:spTgt spid="21"/>
                                        </p:tgtEl>
                                      </p:cBhvr>
                                    </p:animEffect>
                                    <p:set>
                                      <p:cBhvr>
                                        <p:cTn id="7" dur="1" fill="hold">
                                          <p:stCondLst>
                                            <p:cond delay="499"/>
                                          </p:stCondLst>
                                        </p:cTn>
                                        <p:tgtEl>
                                          <p:spTgt spid="2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22" presetClass="exit" presetSubtype="8" fill="hold" grpId="0" nodeType="clickEffect">
                                  <p:stCondLst>
                                    <p:cond delay="0"/>
                                  </p:stCondLst>
                                  <p:childTnLst>
                                    <p:animEffect transition="out" filter="wipe(left)">
                                      <p:cBhvr>
                                        <p:cTn id="11" dur="500"/>
                                        <p:tgtEl>
                                          <p:spTgt spid="19"/>
                                        </p:tgtEl>
                                      </p:cBhvr>
                                    </p:animEffect>
                                    <p:set>
                                      <p:cBhvr>
                                        <p:cTn id="12" dur="1" fill="hold">
                                          <p:stCondLst>
                                            <p:cond delay="499"/>
                                          </p:stCondLst>
                                        </p:cTn>
                                        <p:tgtEl>
                                          <p:spTgt spid="19"/>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8" fill="hold" grpId="0" nodeType="clickEffect">
                                  <p:stCondLst>
                                    <p:cond delay="0"/>
                                  </p:stCondLst>
                                  <p:childTnLst>
                                    <p:animEffect transition="out" filter="wipe(left)">
                                      <p:cBhvr>
                                        <p:cTn id="16" dur="500"/>
                                        <p:tgtEl>
                                          <p:spTgt spid="18"/>
                                        </p:tgtEl>
                                      </p:cBhvr>
                                    </p:animEffect>
                                    <p:set>
                                      <p:cBhvr>
                                        <p:cTn id="17" dur="1" fill="hold">
                                          <p:stCondLst>
                                            <p:cond delay="499"/>
                                          </p:stCondLst>
                                        </p:cTn>
                                        <p:tgtEl>
                                          <p:spTgt spid="18"/>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2" presetClass="exit" presetSubtype="8" fill="hold" grpId="0" nodeType="clickEffect">
                                  <p:stCondLst>
                                    <p:cond delay="0"/>
                                  </p:stCondLst>
                                  <p:childTnLst>
                                    <p:animEffect transition="out" filter="wipe(left)">
                                      <p:cBhvr>
                                        <p:cTn id="21" dur="500"/>
                                        <p:tgtEl>
                                          <p:spTgt spid="17"/>
                                        </p:tgtEl>
                                      </p:cBhvr>
                                    </p:animEffect>
                                    <p:set>
                                      <p:cBhvr>
                                        <p:cTn id="22" dur="1" fill="hold">
                                          <p:stCondLst>
                                            <p:cond delay="499"/>
                                          </p:stCondLst>
                                        </p:cTn>
                                        <p:tgtEl>
                                          <p:spTgt spid="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26" grpId="0" animBg="1"/>
      <p:bldP spid="22" grpId="0" animBg="1"/>
      <p:bldP spid="27" grpId="0" animBg="1"/>
    </p:bldLst>
  </p:timing>
</p:sld>
</file>

<file path=ppt/theme/theme1.xml><?xml version="1.0" encoding="utf-8"?>
<a:theme xmlns:a="http://schemas.openxmlformats.org/drawingml/2006/main" name="Thème Office">
  <a:themeElements>
    <a:clrScheme name="Office 2007-2010">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7813</TotalTime>
  <Words>2534</Words>
  <Application>Microsoft Office PowerPoint</Application>
  <PresentationFormat>Grand écran</PresentationFormat>
  <Paragraphs>297</Paragraphs>
  <Slides>29</Slides>
  <Notes>25</Notes>
  <HiddenSlides>0</HiddenSlides>
  <MMClips>1</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29</vt:i4>
      </vt:variant>
    </vt:vector>
  </HeadingPairs>
  <TitlesOfParts>
    <vt:vector size="40" baseType="lpstr">
      <vt:lpstr>Batang</vt:lpstr>
      <vt:lpstr>Arial</vt:lpstr>
      <vt:lpstr>Bahnschrift Light</vt:lpstr>
      <vt:lpstr>Bahnschrift Light SemiCondensed</vt:lpstr>
      <vt:lpstr>Bahnschrift SemiBold</vt:lpstr>
      <vt:lpstr>Bahnschrift SemiCondensed</vt:lpstr>
      <vt:lpstr>Bahnschrift SemiLight</vt:lpstr>
      <vt:lpstr>Bahnschrift SemiLight SemiConde</vt:lpstr>
      <vt:lpstr>Calibri</vt:lpstr>
      <vt:lpstr>Calibri Light</vt:lpstr>
      <vt:lpstr>Thème Office</vt:lpstr>
      <vt:lpstr>Pupillometry investigation in visual imagery extremes</vt:lpstr>
      <vt:lpstr>Imagerie mentale</vt:lpstr>
      <vt:lpstr>Questionnaire upon Mental Imagery</vt:lpstr>
      <vt:lpstr>Pupillométrie</vt:lpstr>
      <vt:lpstr>Inspiration</vt:lpstr>
      <vt:lpstr>Présentation PowerPoint</vt:lpstr>
      <vt:lpstr>Hypothèses</vt:lpstr>
      <vt:lpstr>Répartition de l’imagerie visuelle mentale  dans différentes populations</vt:lpstr>
      <vt:lpstr>Résultats PF</vt:lpstr>
      <vt:lpstr>Résultats IF</vt:lpstr>
      <vt:lpstr>Première hypothèse rejetée !</vt:lpstr>
      <vt:lpstr>Sous-population : vivacité de l’imagerie visuelle</vt:lpstr>
      <vt:lpstr>Sous-population : vivacité de l’imagerie visuelle</vt:lpstr>
      <vt:lpstr>Vivacité de la visualisation</vt:lpstr>
      <vt:lpstr>Sous-population : image rémanente</vt:lpstr>
      <vt:lpstr>Modification de la phase de repos</vt:lpstr>
      <vt:lpstr>Biais introduit</vt:lpstr>
      <vt:lpstr>Deuxième hypothèse rejetée !</vt:lpstr>
      <vt:lpstr>QMI et vivacité de la visualisation</vt:lpstr>
      <vt:lpstr> Troisième hypothèse validée</vt:lpstr>
      <vt:lpstr>Explications possibles</vt:lpstr>
      <vt:lpstr>Ouverture</vt:lpstr>
      <vt:lpstr>Merci de votre attention !</vt:lpstr>
      <vt:lpstr>Bibliographie</vt:lpstr>
      <vt:lpstr>Position du regard</vt:lpstr>
      <vt:lpstr>Image rémanente et mean rating</vt:lpstr>
      <vt:lpstr>Stimuli</vt:lpstr>
      <vt:lpstr>QMI</vt:lpstr>
      <vt:lpstr>QMI et difference entre les conditions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Pupillometry investigation in visual imagery extremes</dc:title>
  <dc:creator>Léo P</dc:creator>
  <cp:lastModifiedBy>Léo P</cp:lastModifiedBy>
  <cp:revision>16</cp:revision>
  <dcterms:created xsi:type="dcterms:W3CDTF">2022-06-14T14:51:55Z</dcterms:created>
  <dcterms:modified xsi:type="dcterms:W3CDTF">2022-06-21T07:07:27Z</dcterms:modified>
</cp:coreProperties>
</file>